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10" r:id="rId3"/>
    <p:sldId id="257" r:id="rId4"/>
    <p:sldId id="258" r:id="rId5"/>
    <p:sldId id="259" r:id="rId6"/>
    <p:sldId id="309" r:id="rId7"/>
    <p:sldId id="260" r:id="rId8"/>
    <p:sldId id="261" r:id="rId9"/>
    <p:sldId id="262" r:id="rId10"/>
    <p:sldId id="263" r:id="rId11"/>
    <p:sldId id="264" r:id="rId12"/>
    <p:sldId id="265" r:id="rId13"/>
    <p:sldId id="317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311" r:id="rId31"/>
    <p:sldId id="282" r:id="rId32"/>
    <p:sldId id="283" r:id="rId33"/>
    <p:sldId id="312" r:id="rId34"/>
    <p:sldId id="313" r:id="rId35"/>
    <p:sldId id="314" r:id="rId36"/>
    <p:sldId id="315" r:id="rId37"/>
    <p:sldId id="316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9" d="100"/>
          <a:sy n="79" d="100"/>
        </p:scale>
        <p:origin x="90" y="30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18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AE0D7E-201F-4E12-B960-14216E9CC7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296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303213"/>
            <a:ext cx="4875213" cy="3656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0518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470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46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672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385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109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199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104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718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154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869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48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006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143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580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014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787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492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153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050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28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868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75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016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627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707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296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4015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245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0855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044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7976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5927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30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3736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6017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612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5836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865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1671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5939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7368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2064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3825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560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1649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673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2352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85800"/>
            <a:ext cx="4446587" cy="3333750"/>
          </a:xfrm>
          <a:ln/>
        </p:spPr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7185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85800"/>
            <a:ext cx="4446587" cy="3333750"/>
          </a:xfrm>
          <a:ln/>
        </p:spPr>
      </p:sp>
      <p:sp>
        <p:nvSpPr>
          <p:cNvPr id="120835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02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525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3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10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59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>
            <a:spLocks noChangeArrowheads="1"/>
          </p:cNvSpPr>
          <p:nvPr/>
        </p:nvSpPr>
        <p:spPr bwMode="auto">
          <a:xfrm>
            <a:off x="690563" y="3340100"/>
            <a:ext cx="7651750" cy="484188"/>
          </a:xfrm>
          <a:custGeom>
            <a:avLst/>
            <a:gdLst>
              <a:gd name="T0" fmla="*/ 108681843 w 21260"/>
              <a:gd name="T1" fmla="*/ 72421613 h 1350"/>
              <a:gd name="T2" fmla="*/ 2147483647 w 21260"/>
              <a:gd name="T3" fmla="*/ 72421613 h 1350"/>
              <a:gd name="T4" fmla="*/ 2147483647 w 21260"/>
              <a:gd name="T5" fmla="*/ 155391710 h 1350"/>
              <a:gd name="T6" fmla="*/ 0 w 21260"/>
              <a:gd name="T7" fmla="*/ 159765183 h 1350"/>
              <a:gd name="T8" fmla="*/ 108681843 w 21260"/>
              <a:gd name="T9" fmla="*/ 72421613 h 1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0" h="1350">
                <a:moveTo>
                  <a:pt x="839" y="563"/>
                </a:moveTo>
                <a:cubicBezTo>
                  <a:pt x="839" y="563"/>
                  <a:pt x="10579" y="0"/>
                  <a:pt x="21259" y="563"/>
                </a:cubicBezTo>
                <a:cubicBezTo>
                  <a:pt x="21259" y="563"/>
                  <a:pt x="21259" y="884"/>
                  <a:pt x="21259" y="1208"/>
                </a:cubicBezTo>
                <a:cubicBezTo>
                  <a:pt x="12210" y="563"/>
                  <a:pt x="3543" y="1349"/>
                  <a:pt x="0" y="1242"/>
                </a:cubicBezTo>
                <a:lnTo>
                  <a:pt x="839" y="563"/>
                </a:lnTo>
              </a:path>
            </a:pathLst>
          </a:custGeom>
          <a:solidFill>
            <a:srgbClr val="BDD7E5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3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1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7800" y="569913"/>
            <a:ext cx="1951038" cy="5654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569913"/>
            <a:ext cx="5703887" cy="565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11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1513" y="1906588"/>
            <a:ext cx="7807325" cy="4318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1484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71513" y="1906588"/>
            <a:ext cx="3827462" cy="4318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75" y="1906588"/>
            <a:ext cx="3827463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3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27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3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9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16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36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82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9913"/>
            <a:ext cx="7807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400">
          <a:solidFill>
            <a:srgbClr val="004C2B"/>
          </a:solidFill>
          <a:latin typeface="+mj-lt"/>
          <a:ea typeface="+mj-ea"/>
          <a:cs typeface="+mj-cs"/>
        </a:defRPr>
      </a:lvl1pPr>
      <a:lvl2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400">
          <a:solidFill>
            <a:srgbClr val="004C2B"/>
          </a:solidFill>
          <a:latin typeface="Times New Roman" pitchFamily="18" charset="0"/>
        </a:defRPr>
      </a:lvl2pPr>
      <a:lvl3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400">
          <a:solidFill>
            <a:srgbClr val="004C2B"/>
          </a:solidFill>
          <a:latin typeface="Times New Roman" pitchFamily="18" charset="0"/>
        </a:defRPr>
      </a:lvl3pPr>
      <a:lvl4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400">
          <a:solidFill>
            <a:srgbClr val="004C2B"/>
          </a:solidFill>
          <a:latin typeface="Times New Roman" pitchFamily="18" charset="0"/>
        </a:defRPr>
      </a:lvl4pPr>
      <a:lvl5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400">
          <a:solidFill>
            <a:srgbClr val="004C2B"/>
          </a:solidFill>
          <a:latin typeface="Times New Roman" pitchFamily="18" charset="0"/>
        </a:defRPr>
      </a:lvl5pPr>
      <a:lvl6pPr marL="8001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400">
          <a:solidFill>
            <a:srgbClr val="004C2B"/>
          </a:solidFill>
          <a:latin typeface="Times New Roman" pitchFamily="18" charset="0"/>
        </a:defRPr>
      </a:lvl6pPr>
      <a:lvl7pPr marL="12573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400">
          <a:solidFill>
            <a:srgbClr val="004C2B"/>
          </a:solidFill>
          <a:latin typeface="Times New Roman" pitchFamily="18" charset="0"/>
        </a:defRPr>
      </a:lvl7pPr>
      <a:lvl8pPr marL="17145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400">
          <a:solidFill>
            <a:srgbClr val="004C2B"/>
          </a:solidFill>
          <a:latin typeface="Times New Roman" pitchFamily="18" charset="0"/>
        </a:defRPr>
      </a:lvl8pPr>
      <a:lvl9pPr marL="21717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4400">
          <a:solidFill>
            <a:srgbClr val="004C2B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578963"/>
        </a:buClr>
        <a:buSzPct val="100000"/>
        <a:buFont typeface="StarBats" charset="0"/>
        <a:buChar char="Ô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578963"/>
        </a:buClr>
        <a:buSzPct val="50000"/>
        <a:buFont typeface="StarBats" charset="0"/>
        <a:buChar char="l"/>
        <a:defRPr sz="28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333333"/>
        </a:buClr>
        <a:buSzPct val="100000"/>
        <a:buFont typeface="Times" pitchFamily="18" charset="0"/>
        <a:buChar char="·"/>
        <a:defRPr sz="2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333333"/>
        </a:buClr>
        <a:buSzPct val="100000"/>
        <a:buFont typeface="Times" pitchFamily="18" charset="0"/>
        <a:buChar char=""/>
        <a:defRPr sz="20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333333"/>
        </a:buClr>
        <a:buSzPct val="100000"/>
        <a:buFont typeface="Times" pitchFamily="18" charset="0"/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333333"/>
        </a:buClr>
        <a:buSzPct val="100000"/>
        <a:buFont typeface="Times" pitchFamily="18" charset="0"/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333333"/>
        </a:buClr>
        <a:buSzPct val="100000"/>
        <a:buFont typeface="Times" pitchFamily="18" charset="0"/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333333"/>
        </a:buClr>
        <a:buSzPct val="100000"/>
        <a:buFont typeface="Times" pitchFamily="18" charset="0"/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333333"/>
        </a:buClr>
        <a:buSzPct val="100000"/>
        <a:buFont typeface="Times" pitchFamily="18" charset="0"/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http://www.seas.upenn.edu:8080/~ee201/lab/LabFullAdder/LabFACrctFig3.GIF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990600" y="1828800"/>
            <a:ext cx="7300913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1313"/>
              </a:spcBef>
              <a:defRPr/>
            </a:pPr>
            <a:r>
              <a:rPr lang="en-GB" altLang="en-US" sz="5400" b="1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y MT" charset="0"/>
              </a:rPr>
              <a:t>Digital Design and Synthesis</a:t>
            </a:r>
          </a:p>
          <a:p>
            <a:pPr algn="ctr">
              <a:lnSpc>
                <a:spcPct val="85000"/>
              </a:lnSpc>
              <a:spcBef>
                <a:spcPts val="1313"/>
              </a:spcBef>
              <a:defRPr/>
            </a:pPr>
            <a:r>
              <a:rPr lang="en-GB" altLang="en-US" sz="5400" b="1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y MT" charset="0"/>
              </a:rPr>
              <a:t>           	  </a:t>
            </a:r>
          </a:p>
          <a:p>
            <a:pPr algn="ctr">
              <a:lnSpc>
                <a:spcPct val="85000"/>
              </a:lnSpc>
              <a:spcBef>
                <a:spcPts val="1313"/>
              </a:spcBef>
              <a:defRPr/>
            </a:pPr>
            <a:r>
              <a:rPr lang="en-GB" altLang="en-US" sz="5400" b="1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y MT" charset="0"/>
              </a:rPr>
              <a:t>COEN 6501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33400" y="381000"/>
            <a:ext cx="5257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System Design Methodology</a:t>
            </a:r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990600" y="1295400"/>
            <a:ext cx="2817813" cy="684213"/>
          </a:xfrm>
          <a:prstGeom prst="roundRect">
            <a:avLst>
              <a:gd name="adj" fmla="val 231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990600" y="2667000"/>
            <a:ext cx="2817813" cy="684213"/>
          </a:xfrm>
          <a:prstGeom prst="roundRect">
            <a:avLst>
              <a:gd name="adj" fmla="val 231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990600" y="4038600"/>
            <a:ext cx="2817813" cy="684213"/>
          </a:xfrm>
          <a:prstGeom prst="roundRect">
            <a:avLst>
              <a:gd name="adj" fmla="val 231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990600" y="5410200"/>
            <a:ext cx="2817813" cy="684213"/>
          </a:xfrm>
          <a:prstGeom prst="roundRect">
            <a:avLst>
              <a:gd name="adj" fmla="val 231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295400" y="1371600"/>
            <a:ext cx="22050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Market Analysis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90600" y="2819400"/>
            <a:ext cx="28797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System Specifications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066800" y="4114800"/>
            <a:ext cx="26765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System Architecture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066800" y="5486400"/>
            <a:ext cx="25923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System Partitioning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514600" y="1981200"/>
            <a:ext cx="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514600" y="3352800"/>
            <a:ext cx="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2514600" y="4724400"/>
            <a:ext cx="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2514600" y="6096000"/>
            <a:ext cx="0" cy="381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990600" y="2286000"/>
            <a:ext cx="7543800" cy="0"/>
          </a:xfrm>
          <a:prstGeom prst="line">
            <a:avLst/>
          </a:prstGeom>
          <a:noFill/>
          <a:ln w="9525" cap="rnd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990600" y="3733800"/>
            <a:ext cx="7620000" cy="0"/>
          </a:xfrm>
          <a:prstGeom prst="line">
            <a:avLst/>
          </a:prstGeom>
          <a:noFill/>
          <a:ln w="9525" cap="rnd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914400" y="5029200"/>
            <a:ext cx="7543800" cy="0"/>
          </a:xfrm>
          <a:prstGeom prst="line">
            <a:avLst/>
          </a:prstGeom>
          <a:noFill/>
          <a:ln w="9525" cap="rnd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572000" y="1039813"/>
            <a:ext cx="3529013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Market windows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System features &amp; requirements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Standards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572000" y="2362200"/>
            <a:ext cx="228441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Functional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Electrical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Mechanical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Environmental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4572000" y="3886200"/>
            <a:ext cx="14954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Strategies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Modelling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Verification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572000" y="5181600"/>
            <a:ext cx="450215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Dictated by complexity, I/O pins, off-the-</a:t>
            </a:r>
          </a:p>
          <a:p>
            <a:pPr>
              <a:lnSpc>
                <a:spcPct val="85000"/>
              </a:lnSpc>
              <a:spcBef>
                <a:spcPts val="438"/>
              </a:spcBef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  shelf components, special requirements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Partitioning guidelines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Partitioning approaches: vertical, </a:t>
            </a:r>
          </a:p>
          <a:p>
            <a:pPr>
              <a:lnSpc>
                <a:spcPct val="85000"/>
              </a:lnSpc>
              <a:spcBef>
                <a:spcPts val="438"/>
              </a:spcBef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  horizontal, functional, performance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utoUpdateAnimBg="0"/>
      <p:bldP spid="11266" grpId="0" animBg="1"/>
      <p:bldP spid="11267" grpId="0" animBg="1"/>
      <p:bldP spid="11268" grpId="0" animBg="1"/>
      <p:bldP spid="11269" grpId="0" animBg="1"/>
      <p:bldP spid="11270" grpId="0" autoUpdateAnimBg="0"/>
      <p:bldP spid="11271" grpId="0" autoUpdateAnimBg="0"/>
      <p:bldP spid="11272" grpId="0" autoUpdateAnimBg="0"/>
      <p:bldP spid="11273" grpId="0" autoUpdateAnimBg="0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utoUpdateAnimBg="0"/>
      <p:bldP spid="11282" grpId="0" autoUpdateAnimBg="0"/>
      <p:bldP spid="11283" grpId="0" autoUpdateAnimBg="0"/>
      <p:bldP spid="1128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914400" y="1066800"/>
            <a:ext cx="2894013" cy="684213"/>
          </a:xfrm>
          <a:prstGeom prst="roundRect">
            <a:avLst>
              <a:gd name="adj" fmla="val 231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914400" y="2438400"/>
            <a:ext cx="2817813" cy="684213"/>
          </a:xfrm>
          <a:prstGeom prst="roundRect">
            <a:avLst>
              <a:gd name="adj" fmla="val 231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914400" y="3886200"/>
            <a:ext cx="2817813" cy="684213"/>
          </a:xfrm>
          <a:prstGeom prst="roundRect">
            <a:avLst>
              <a:gd name="adj" fmla="val 231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914400" y="5334000"/>
            <a:ext cx="2817813" cy="684213"/>
          </a:xfrm>
          <a:prstGeom prst="roundRect">
            <a:avLst>
              <a:gd name="adj" fmla="val 231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600200" y="1143000"/>
            <a:ext cx="14827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Testability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14400" y="2514600"/>
            <a:ext cx="2844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Technology Selection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219200" y="3962400"/>
            <a:ext cx="21526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Detailed Design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295400" y="5410200"/>
            <a:ext cx="2108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Implementation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438400" y="457200"/>
            <a:ext cx="0" cy="6096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438400" y="1752600"/>
            <a:ext cx="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438400" y="3048000"/>
            <a:ext cx="0" cy="8382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438400" y="4572000"/>
            <a:ext cx="0" cy="762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438400" y="6019800"/>
            <a:ext cx="0" cy="381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914400" y="2133600"/>
            <a:ext cx="7543800" cy="0"/>
          </a:xfrm>
          <a:prstGeom prst="line">
            <a:avLst/>
          </a:prstGeom>
          <a:noFill/>
          <a:ln w="9525" cap="rnd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914400" y="3505200"/>
            <a:ext cx="7543800" cy="0"/>
          </a:xfrm>
          <a:prstGeom prst="line">
            <a:avLst/>
          </a:prstGeom>
          <a:noFill/>
          <a:ln w="9525" cap="rnd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914400" y="4953000"/>
            <a:ext cx="7620000" cy="0"/>
          </a:xfrm>
          <a:prstGeom prst="line">
            <a:avLst/>
          </a:prstGeom>
          <a:noFill/>
          <a:ln w="9525" cap="rnd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784725" y="623888"/>
            <a:ext cx="33401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Strategies, chip testing, board </a:t>
            </a:r>
          </a:p>
          <a:p>
            <a:pPr>
              <a:lnSpc>
                <a:spcPct val="85000"/>
              </a:lnSpc>
              <a:spcBef>
                <a:spcPts val="438"/>
              </a:spcBef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 testing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Testability features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Penalties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800600" y="2335213"/>
            <a:ext cx="33274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Dictated  by: speed, power </a:t>
            </a:r>
          </a:p>
          <a:p>
            <a:pPr>
              <a:lnSpc>
                <a:spcPct val="85000"/>
              </a:lnSpc>
              <a:spcBef>
                <a:spcPts val="438"/>
              </a:spcBef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 dissipation, driving capability,</a:t>
            </a:r>
          </a:p>
          <a:p>
            <a:pPr>
              <a:lnSpc>
                <a:spcPct val="85000"/>
              </a:lnSpc>
              <a:spcBef>
                <a:spcPts val="438"/>
              </a:spcBef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 cost, lead time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860925" y="3748088"/>
            <a:ext cx="25876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Logic design/synthesis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Optimization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Verification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784725" y="5195888"/>
            <a:ext cx="2778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Off-the-shelf ICs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Application Specific ICs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  <p:bldP spid="12290" grpId="0" animBg="1"/>
      <p:bldP spid="12291" grpId="0" animBg="1"/>
      <p:bldP spid="12292" grpId="0" animBg="1"/>
      <p:bldP spid="12293" grpId="0" autoUpdateAnimBg="0"/>
      <p:bldP spid="12294" grpId="0" autoUpdateAnimBg="0"/>
      <p:bldP spid="12295" grpId="0" autoUpdateAnimBg="0"/>
      <p:bldP spid="12296" grpId="0" autoUpdateAnimBg="0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utoUpdateAnimBg="0"/>
      <p:bldP spid="12306" grpId="0" autoUpdateAnimBg="0"/>
      <p:bldP spid="12307" grpId="0" autoUpdateAnimBg="0"/>
      <p:bldP spid="1230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1066800" y="990600"/>
            <a:ext cx="2665413" cy="760413"/>
          </a:xfrm>
          <a:prstGeom prst="roundRect">
            <a:avLst>
              <a:gd name="adj" fmla="val 208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066800" y="2514600"/>
            <a:ext cx="2741613" cy="760413"/>
          </a:xfrm>
          <a:prstGeom prst="roundRect">
            <a:avLst>
              <a:gd name="adj" fmla="val 208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990600" y="3962400"/>
            <a:ext cx="2817813" cy="760413"/>
          </a:xfrm>
          <a:prstGeom prst="roundRect">
            <a:avLst>
              <a:gd name="adj" fmla="val 208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990600" y="5410200"/>
            <a:ext cx="2817813" cy="684213"/>
          </a:xfrm>
          <a:prstGeom prst="roundRect">
            <a:avLst>
              <a:gd name="adj" fmla="val 231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752600" y="1143000"/>
            <a:ext cx="14017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Assembly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905000" y="2667000"/>
            <a:ext cx="10953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Testing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371600" y="4114800"/>
            <a:ext cx="20589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Documentation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76400" y="5486400"/>
            <a:ext cx="15192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Production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438400" y="533400"/>
            <a:ext cx="0" cy="4572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438400" y="1752600"/>
            <a:ext cx="0" cy="762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2438400" y="3276600"/>
            <a:ext cx="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2438400" y="4724400"/>
            <a:ext cx="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1066800" y="2133600"/>
            <a:ext cx="7467600" cy="0"/>
          </a:xfrm>
          <a:prstGeom prst="line">
            <a:avLst/>
          </a:prstGeom>
          <a:noFill/>
          <a:ln w="9525" cap="rnd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990600" y="3581400"/>
            <a:ext cx="7620000" cy="0"/>
          </a:xfrm>
          <a:prstGeom prst="line">
            <a:avLst/>
          </a:prstGeom>
          <a:noFill/>
          <a:ln w="9525" cap="rnd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914400" y="5105400"/>
            <a:ext cx="7696200" cy="0"/>
          </a:xfrm>
          <a:prstGeom prst="line">
            <a:avLst/>
          </a:prstGeom>
          <a:noFill/>
          <a:ln w="9525" cap="rnd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419600" y="381000"/>
            <a:ext cx="472281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Decide on packaging technical components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Design/manufacture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Components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Electrical/mechanical assembly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Mechanical assembly &amp; components sales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419600" y="2286000"/>
            <a:ext cx="13557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Functional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DC test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AC test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Burn-in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419600" y="3733800"/>
            <a:ext cx="30178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Technical documents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H/W &amp; S/W &amp; mechanical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User manual</a:t>
            </a:r>
          </a:p>
          <a:p>
            <a:pPr>
              <a:lnSpc>
                <a:spcPct val="85000"/>
              </a:lnSpc>
              <a:spcBef>
                <a:spcPts val="438"/>
              </a:spcBef>
              <a:buClr>
                <a:srgbClr val="000000"/>
              </a:buClr>
              <a:buSzPct val="45000"/>
              <a:buFont typeface="StarBats" charset="0"/>
              <a:buChar char="&quot;"/>
              <a:defRPr/>
            </a:pPr>
            <a:r>
              <a:rPr lang="en-GB" altLang="en-US" sz="20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Test document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  <p:bldP spid="13314" grpId="0" animBg="1"/>
      <p:bldP spid="13315" grpId="0" animBg="1"/>
      <p:bldP spid="13316" grpId="0" animBg="1"/>
      <p:bldP spid="13317" grpId="0" autoUpdateAnimBg="0"/>
      <p:bldP spid="13318" grpId="0" autoUpdateAnimBg="0"/>
      <p:bldP spid="13319" grpId="0" autoUpdateAnimBg="0"/>
      <p:bldP spid="13320" grpId="0" autoUpdateAnimBg="0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utoUpdateAnimBg="0"/>
      <p:bldP spid="13329" grpId="0" autoUpdateAnimBg="0"/>
      <p:bldP spid="1333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3710C8-3B2C-4B83-818A-679BC23023A8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16387" name="Picture 2" descr="http://www.seas.upenn.edu:8080/~ee201/lab/LabFullAdder/LabFACrctFig3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17875"/>
            <a:ext cx="1990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ripple-car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402013"/>
            <a:ext cx="22987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had_sch 副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515938"/>
            <a:ext cx="21653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819150"/>
            <a:ext cx="2100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scenario_2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541838"/>
            <a:ext cx="1206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 descr="inv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4" r="26414"/>
          <a:stretch>
            <a:fillRect/>
          </a:stretch>
        </p:blipFill>
        <p:spPr bwMode="auto">
          <a:xfrm>
            <a:off x="782638" y="4595813"/>
            <a:ext cx="1781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inv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5035550"/>
            <a:ext cx="2514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2563813" y="5251450"/>
            <a:ext cx="927100" cy="381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>
            <a:off x="5972175" y="5181600"/>
            <a:ext cx="927100" cy="381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V="1">
            <a:off x="2563813" y="4114800"/>
            <a:ext cx="3074987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3903663" y="3863975"/>
            <a:ext cx="15367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V="1">
            <a:off x="3054350" y="2609850"/>
            <a:ext cx="2462213" cy="10683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399" name="Straight Arrow Connector 20"/>
          <p:cNvCxnSpPr>
            <a:cxnSpLocks noChangeShapeType="1"/>
          </p:cNvCxnSpPr>
          <p:nvPr/>
        </p:nvCxnSpPr>
        <p:spPr bwMode="auto">
          <a:xfrm>
            <a:off x="2514600" y="2071688"/>
            <a:ext cx="782638" cy="5921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0" name="Straight Arrow Connector 27"/>
          <p:cNvCxnSpPr>
            <a:cxnSpLocks noChangeShapeType="1"/>
          </p:cNvCxnSpPr>
          <p:nvPr/>
        </p:nvCxnSpPr>
        <p:spPr bwMode="auto">
          <a:xfrm>
            <a:off x="2406650" y="1435100"/>
            <a:ext cx="784225" cy="128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1" name="Straight Arrow Connector 28"/>
          <p:cNvCxnSpPr>
            <a:cxnSpLocks noChangeShapeType="1"/>
          </p:cNvCxnSpPr>
          <p:nvPr/>
        </p:nvCxnSpPr>
        <p:spPr bwMode="auto">
          <a:xfrm>
            <a:off x="2151063" y="2081213"/>
            <a:ext cx="509587" cy="6445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2" name="Straight Arrow Connector 29"/>
          <p:cNvCxnSpPr>
            <a:cxnSpLocks noChangeShapeType="1"/>
          </p:cNvCxnSpPr>
          <p:nvPr/>
        </p:nvCxnSpPr>
        <p:spPr bwMode="auto">
          <a:xfrm>
            <a:off x="1543050" y="2046288"/>
            <a:ext cx="428625" cy="6794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3" name="Straight Arrow Connector 30"/>
          <p:cNvCxnSpPr>
            <a:cxnSpLocks noChangeShapeType="1"/>
          </p:cNvCxnSpPr>
          <p:nvPr/>
        </p:nvCxnSpPr>
        <p:spPr bwMode="auto">
          <a:xfrm>
            <a:off x="787400" y="2098675"/>
            <a:ext cx="0" cy="4921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4" name="Straight Arrow Connector 31"/>
          <p:cNvCxnSpPr>
            <a:cxnSpLocks noChangeShapeType="1"/>
          </p:cNvCxnSpPr>
          <p:nvPr/>
        </p:nvCxnSpPr>
        <p:spPr bwMode="auto">
          <a:xfrm>
            <a:off x="1154113" y="2047875"/>
            <a:ext cx="215900" cy="6794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405" name="TextBox 202751"/>
          <p:cNvSpPr txBox="1">
            <a:spLocks noChangeArrowheads="1"/>
          </p:cNvSpPr>
          <p:nvPr/>
        </p:nvSpPr>
        <p:spPr bwMode="auto">
          <a:xfrm>
            <a:off x="142875" y="0"/>
            <a:ext cx="350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i="1">
                <a:solidFill>
                  <a:srgbClr val="FF0000"/>
                </a:solidFill>
              </a:rPr>
              <a:t>Verify at every step</a:t>
            </a:r>
          </a:p>
        </p:txBody>
      </p:sp>
      <p:sp>
        <p:nvSpPr>
          <p:cNvPr id="16406" name="TextBox 202752"/>
          <p:cNvSpPr txBox="1">
            <a:spLocks noChangeArrowheads="1"/>
          </p:cNvSpPr>
          <p:nvPr/>
        </p:nvSpPr>
        <p:spPr bwMode="auto">
          <a:xfrm>
            <a:off x="6172200" y="6013450"/>
            <a:ext cx="1177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Layout</a:t>
            </a:r>
          </a:p>
        </p:txBody>
      </p:sp>
      <p:sp>
        <p:nvSpPr>
          <p:cNvPr id="16407" name="TextBox 202759"/>
          <p:cNvSpPr txBox="1">
            <a:spLocks noChangeArrowheads="1"/>
          </p:cNvSpPr>
          <p:nvPr/>
        </p:nvSpPr>
        <p:spPr bwMode="auto">
          <a:xfrm>
            <a:off x="3962400" y="6029325"/>
            <a:ext cx="1223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Device</a:t>
            </a:r>
          </a:p>
        </p:txBody>
      </p:sp>
      <p:sp>
        <p:nvSpPr>
          <p:cNvPr id="16408" name="TextBox 202760"/>
          <p:cNvSpPr txBox="1">
            <a:spLocks noChangeArrowheads="1"/>
          </p:cNvSpPr>
          <p:nvPr/>
        </p:nvSpPr>
        <p:spPr bwMode="auto">
          <a:xfrm>
            <a:off x="298450" y="5918200"/>
            <a:ext cx="167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Circuit</a:t>
            </a:r>
          </a:p>
        </p:txBody>
      </p:sp>
      <p:sp>
        <p:nvSpPr>
          <p:cNvPr id="16409" name="TextBox 202761"/>
          <p:cNvSpPr txBox="1">
            <a:spLocks noChangeArrowheads="1"/>
          </p:cNvSpPr>
          <p:nvPr/>
        </p:nvSpPr>
        <p:spPr bwMode="auto">
          <a:xfrm>
            <a:off x="5791200" y="433228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Logic</a:t>
            </a:r>
          </a:p>
        </p:txBody>
      </p:sp>
      <p:sp>
        <p:nvSpPr>
          <p:cNvPr id="16410" name="TextBox 202762"/>
          <p:cNvSpPr txBox="1">
            <a:spLocks noChangeArrowheads="1"/>
          </p:cNvSpPr>
          <p:nvPr/>
        </p:nvSpPr>
        <p:spPr bwMode="auto">
          <a:xfrm>
            <a:off x="6172200" y="2386013"/>
            <a:ext cx="1509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Structural</a:t>
            </a:r>
          </a:p>
        </p:txBody>
      </p:sp>
      <p:grpSp>
        <p:nvGrpSpPr>
          <p:cNvPr id="16411" name="Group 44"/>
          <p:cNvGrpSpPr>
            <a:grpSpLocks/>
          </p:cNvGrpSpPr>
          <p:nvPr/>
        </p:nvGrpSpPr>
        <p:grpSpPr bwMode="auto">
          <a:xfrm>
            <a:off x="3271838" y="896938"/>
            <a:ext cx="1609725" cy="1065212"/>
            <a:chOff x="2514600" y="1371600"/>
            <a:chExt cx="4114800" cy="2264952"/>
          </a:xfrm>
        </p:grpSpPr>
        <p:sp>
          <p:nvSpPr>
            <p:cNvPr id="46" name="Rectangle 45"/>
            <p:cNvSpPr/>
            <p:nvPr/>
          </p:nvSpPr>
          <p:spPr>
            <a:xfrm>
              <a:off x="2591700" y="2134460"/>
              <a:ext cx="608698" cy="3814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86200" y="3049217"/>
              <a:ext cx="990149" cy="533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267651" y="1371600"/>
              <a:ext cx="835946" cy="3037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562148" y="2893944"/>
              <a:ext cx="685801" cy="459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43599" y="2134460"/>
              <a:ext cx="685801" cy="4556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731996" y="2134460"/>
              <a:ext cx="1525804" cy="4556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16426" name="TextBox 1"/>
            <p:cNvSpPr txBox="1">
              <a:spLocks noChangeArrowheads="1"/>
            </p:cNvSpPr>
            <p:nvPr/>
          </p:nvSpPr>
          <p:spPr bwMode="auto">
            <a:xfrm>
              <a:off x="3962400" y="2209800"/>
              <a:ext cx="1143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578963"/>
                </a:buClr>
                <a:buSzPct val="100000"/>
                <a:buFont typeface="StarBats" charset="0"/>
                <a:buChar char="Ô"/>
                <a:defRPr sz="32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1pPr>
              <a:lvl2pPr indent="-285750">
                <a:lnSpc>
                  <a:spcPct val="85000"/>
                </a:lnSpc>
                <a:spcBef>
                  <a:spcPct val="20000"/>
                </a:spcBef>
                <a:buClr>
                  <a:srgbClr val="578963"/>
                </a:buClr>
                <a:buSzPct val="50000"/>
                <a:buFont typeface="StarBats" charset="0"/>
                <a:buChar char="l"/>
                <a:defRPr sz="28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2pPr>
              <a:lvl3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·"/>
                <a:defRPr sz="24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3pPr>
              <a:lvl4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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4pPr>
              <a:lvl5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5pPr>
              <a:lvl6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6pPr>
              <a:lvl7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7pPr>
              <a:lvl8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8pPr>
              <a:lvl9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       CPU</a:t>
              </a:r>
            </a:p>
          </p:txBody>
        </p:sp>
        <p:sp>
          <p:nvSpPr>
            <p:cNvPr id="16427" name="TextBox 5"/>
            <p:cNvSpPr txBox="1">
              <a:spLocks noChangeArrowheads="1"/>
            </p:cNvSpPr>
            <p:nvPr/>
          </p:nvSpPr>
          <p:spPr bwMode="auto">
            <a:xfrm>
              <a:off x="3962399" y="3048000"/>
              <a:ext cx="1143000" cy="58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578963"/>
                </a:buClr>
                <a:buSzPct val="100000"/>
                <a:buFont typeface="StarBats" charset="0"/>
                <a:buChar char="Ô"/>
                <a:defRPr sz="32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1pPr>
              <a:lvl2pPr indent="-285750">
                <a:lnSpc>
                  <a:spcPct val="85000"/>
                </a:lnSpc>
                <a:spcBef>
                  <a:spcPct val="20000"/>
                </a:spcBef>
                <a:buClr>
                  <a:srgbClr val="578963"/>
                </a:buClr>
                <a:buSzPct val="50000"/>
                <a:buFont typeface="StarBats" charset="0"/>
                <a:buChar char="l"/>
                <a:defRPr sz="28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2pPr>
              <a:lvl3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·"/>
                <a:defRPr sz="24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3pPr>
              <a:lvl4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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4pPr>
              <a:lvl5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5pPr>
              <a:lvl6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6pPr>
              <a:lvl7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7pPr>
              <a:lvl8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8pPr>
              <a:lvl9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      </a:t>
              </a:r>
            </a:p>
          </p:txBody>
        </p:sp>
        <p:sp>
          <p:nvSpPr>
            <p:cNvPr id="16428" name="TextBox 6"/>
            <p:cNvSpPr txBox="1">
              <a:spLocks noChangeArrowheads="1"/>
            </p:cNvSpPr>
            <p:nvPr/>
          </p:nvSpPr>
          <p:spPr bwMode="auto">
            <a:xfrm>
              <a:off x="3962400" y="1371600"/>
              <a:ext cx="1143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578963"/>
                </a:buClr>
                <a:buSzPct val="100000"/>
                <a:buFont typeface="StarBats" charset="0"/>
                <a:buChar char="Ô"/>
                <a:defRPr sz="32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1pPr>
              <a:lvl2pPr indent="-285750">
                <a:lnSpc>
                  <a:spcPct val="85000"/>
                </a:lnSpc>
                <a:spcBef>
                  <a:spcPct val="20000"/>
                </a:spcBef>
                <a:buClr>
                  <a:srgbClr val="578963"/>
                </a:buClr>
                <a:buSzPct val="50000"/>
                <a:buFont typeface="StarBats" charset="0"/>
                <a:buChar char="l"/>
                <a:defRPr sz="28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2pPr>
              <a:lvl3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·"/>
                <a:defRPr sz="24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3pPr>
              <a:lvl4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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4pPr>
              <a:lvl5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5pPr>
              <a:lvl6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6pPr>
              <a:lvl7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7pPr>
              <a:lvl8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8pPr>
              <a:lvl9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       MEMORY</a:t>
              </a:r>
            </a:p>
          </p:txBody>
        </p:sp>
        <p:sp>
          <p:nvSpPr>
            <p:cNvPr id="16429" name="TextBox 7"/>
            <p:cNvSpPr txBox="1">
              <a:spLocks noChangeArrowheads="1"/>
            </p:cNvSpPr>
            <p:nvPr/>
          </p:nvSpPr>
          <p:spPr bwMode="auto">
            <a:xfrm>
              <a:off x="5410200" y="2971800"/>
              <a:ext cx="990601" cy="58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578963"/>
                </a:buClr>
                <a:buSzPct val="100000"/>
                <a:buFont typeface="StarBats" charset="0"/>
                <a:buChar char="Ô"/>
                <a:defRPr sz="32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1pPr>
              <a:lvl2pPr indent="-285750">
                <a:lnSpc>
                  <a:spcPct val="85000"/>
                </a:lnSpc>
                <a:spcBef>
                  <a:spcPct val="20000"/>
                </a:spcBef>
                <a:buClr>
                  <a:srgbClr val="578963"/>
                </a:buClr>
                <a:buSzPct val="50000"/>
                <a:buFont typeface="StarBats" charset="0"/>
                <a:buChar char="l"/>
                <a:defRPr sz="28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2pPr>
              <a:lvl3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·"/>
                <a:defRPr sz="24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3pPr>
              <a:lvl4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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4pPr>
              <a:lvl5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5pPr>
              <a:lvl6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6pPr>
              <a:lvl7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7pPr>
              <a:lvl8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8pPr>
              <a:lvl9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6430" name="TextBox 8"/>
            <p:cNvSpPr txBox="1">
              <a:spLocks noChangeArrowheads="1"/>
            </p:cNvSpPr>
            <p:nvPr/>
          </p:nvSpPr>
          <p:spPr bwMode="auto">
            <a:xfrm>
              <a:off x="5791201" y="2209801"/>
              <a:ext cx="761999" cy="58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578963"/>
                </a:buClr>
                <a:buSzPct val="100000"/>
                <a:buFont typeface="StarBats" charset="0"/>
                <a:buChar char="Ô"/>
                <a:defRPr sz="32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1pPr>
              <a:lvl2pPr indent="-285750">
                <a:lnSpc>
                  <a:spcPct val="85000"/>
                </a:lnSpc>
                <a:spcBef>
                  <a:spcPct val="20000"/>
                </a:spcBef>
                <a:buClr>
                  <a:srgbClr val="578963"/>
                </a:buClr>
                <a:buSzPct val="50000"/>
                <a:buFont typeface="StarBats" charset="0"/>
                <a:buChar char="l"/>
                <a:defRPr sz="28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2pPr>
              <a:lvl3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·"/>
                <a:defRPr sz="24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3pPr>
              <a:lvl4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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4pPr>
              <a:lvl5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5pPr>
              <a:lvl6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6pPr>
              <a:lvl7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7pPr>
              <a:lvl8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8pPr>
              <a:lvl9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      </a:t>
              </a:r>
            </a:p>
          </p:txBody>
        </p:sp>
        <p:sp>
          <p:nvSpPr>
            <p:cNvPr id="16431" name="TextBox 9"/>
            <p:cNvSpPr txBox="1">
              <a:spLocks noChangeArrowheads="1"/>
            </p:cNvSpPr>
            <p:nvPr/>
          </p:nvSpPr>
          <p:spPr bwMode="auto">
            <a:xfrm>
              <a:off x="2514600" y="2209801"/>
              <a:ext cx="838199" cy="58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578963"/>
                </a:buClr>
                <a:buSzPct val="100000"/>
                <a:buFont typeface="StarBats" charset="0"/>
                <a:buChar char="Ô"/>
                <a:defRPr sz="32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1pPr>
              <a:lvl2pPr indent="-285750">
                <a:lnSpc>
                  <a:spcPct val="85000"/>
                </a:lnSpc>
                <a:spcBef>
                  <a:spcPct val="20000"/>
                </a:spcBef>
                <a:buClr>
                  <a:srgbClr val="578963"/>
                </a:buClr>
                <a:buSzPct val="50000"/>
                <a:buFont typeface="StarBats" charset="0"/>
                <a:buChar char="l"/>
                <a:defRPr sz="28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2pPr>
              <a:lvl3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·"/>
                <a:defRPr sz="24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3pPr>
              <a:lvl4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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4pPr>
              <a:lvl5pPr indent="-228600">
                <a:lnSpc>
                  <a:spcPct val="85000"/>
                </a:lnSpc>
                <a:spcBef>
                  <a:spcPct val="20000"/>
                </a:spcBef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5pPr>
              <a:lvl6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6pPr>
              <a:lvl7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7pPr>
              <a:lvl8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8pPr>
              <a:lvl9pPr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33"/>
                </a:buClr>
                <a:buSzPct val="100000"/>
                <a:buFont typeface="Times" panose="02020603050405020304" pitchFamily="18" charset="0"/>
                <a:buChar char="»"/>
                <a:defRPr sz="2000">
                  <a:solidFill>
                    <a:srgbClr val="33333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       </a:t>
              </a:r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3200399" y="2360617"/>
              <a:ext cx="531598" cy="472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5257800" y="2360617"/>
              <a:ext cx="685799" cy="472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rot="16200000" flipH="1">
              <a:off x="5180708" y="2590140"/>
              <a:ext cx="381431" cy="3814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1" idx="0"/>
            </p:cNvCxnSpPr>
            <p:nvPr/>
          </p:nvCxnSpPr>
          <p:spPr>
            <a:xfrm rot="5400000" flipH="1" flipV="1">
              <a:off x="4265365" y="1904927"/>
              <a:ext cx="459066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5400000">
              <a:off x="4573428" y="1904586"/>
              <a:ext cx="455692" cy="4059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endCxn id="16431" idx="2"/>
            </p:cNvCxnSpPr>
            <p:nvPr/>
          </p:nvCxnSpPr>
          <p:spPr>
            <a:xfrm flipH="1" flipV="1">
              <a:off x="2932572" y="2799431"/>
              <a:ext cx="953628" cy="3240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4115218" y="2819684"/>
              <a:ext cx="4590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1" idx="2"/>
              <a:endCxn id="16427" idx="0"/>
            </p:cNvCxnSpPr>
            <p:nvPr/>
          </p:nvCxnSpPr>
          <p:spPr>
            <a:xfrm>
              <a:off x="4494898" y="2590150"/>
              <a:ext cx="40580" cy="459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4876349" y="3201115"/>
              <a:ext cx="68579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4726202" y="2515890"/>
              <a:ext cx="1217396" cy="5333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/>
          <p:nvPr/>
        </p:nvCxnSpPr>
        <p:spPr bwMode="auto">
          <a:xfrm flipH="1">
            <a:off x="4046538" y="2098675"/>
            <a:ext cx="15382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413" name="TextBox 202763"/>
          <p:cNvSpPr txBox="1">
            <a:spLocks noChangeArrowheads="1"/>
          </p:cNvSpPr>
          <p:nvPr/>
        </p:nvSpPr>
        <p:spPr bwMode="auto">
          <a:xfrm>
            <a:off x="3590925" y="2444750"/>
            <a:ext cx="149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Functional</a:t>
            </a: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4092575" y="2251075"/>
            <a:ext cx="149225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 flipH="1">
            <a:off x="3276600" y="2800350"/>
            <a:ext cx="2201863" cy="10366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 bwMode="auto">
          <a:xfrm>
            <a:off x="3957638" y="4016375"/>
            <a:ext cx="148272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 bwMode="auto">
          <a:xfrm flipH="1">
            <a:off x="2798763" y="4332288"/>
            <a:ext cx="2992437" cy="7032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16393" idx="1"/>
          </p:cNvCxnSpPr>
          <p:nvPr/>
        </p:nvCxnSpPr>
        <p:spPr bwMode="auto">
          <a:xfrm>
            <a:off x="2581275" y="5524500"/>
            <a:ext cx="89376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 bwMode="auto">
          <a:xfrm>
            <a:off x="5989638" y="5645150"/>
            <a:ext cx="9540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IC Design Methodology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0813" cy="52720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1025"/>
              </a:spcBef>
            </a:pPr>
            <a:r>
              <a:rPr lang="en-GB" altLang="en-US" smtClean="0"/>
              <a:t>Requirement specification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most important function which impacts the ultimate success of an IC relates to how firm and clear the device specifications are.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Device specification may be updated throughout the design cycle.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Main items in the specifications are:</a:t>
            </a:r>
          </a:p>
          <a:p>
            <a:pPr lvl="2">
              <a:spcBef>
                <a:spcPts val="650"/>
              </a:spcBef>
            </a:pPr>
            <a:r>
              <a:rPr lang="en-GB" altLang="en-US" smtClean="0"/>
              <a:t>functional intent: brief description of the device, the technology and the task it performs.</a:t>
            </a:r>
          </a:p>
          <a:p>
            <a:pPr lvl="2">
              <a:spcBef>
                <a:spcPts val="650"/>
              </a:spcBef>
            </a:pPr>
            <a:r>
              <a:rPr lang="en-GB" altLang="en-US" smtClean="0"/>
              <a:t>Packaging specification</a:t>
            </a:r>
          </a:p>
          <a:p>
            <a:pPr lvl="3">
              <a:spcBef>
                <a:spcPts val="538"/>
              </a:spcBef>
            </a:pPr>
            <a:r>
              <a:rPr lang="en-GB" altLang="en-US" smtClean="0"/>
              <a:t>device port number</a:t>
            </a:r>
          </a:p>
          <a:p>
            <a:pPr lvl="3">
              <a:spcBef>
                <a:spcPts val="538"/>
              </a:spcBef>
            </a:pPr>
            <a:r>
              <a:rPr lang="en-GB" altLang="en-US" smtClean="0"/>
              <a:t>package type, dimension, material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utoUpdateAnimBg="0"/>
      <p:bldP spid="1433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7770813" cy="47069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t"/>
          <a:lstStyle/>
          <a:p>
            <a:pPr marL="742950" lvl="1" indent="-285750">
              <a:lnSpc>
                <a:spcPct val="75000"/>
              </a:lnSpc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Functional description </a:t>
            </a:r>
          </a:p>
          <a:p>
            <a:pPr>
              <a:lnSpc>
                <a:spcPct val="75000"/>
              </a:lnSpc>
              <a:spcBef>
                <a:spcPts val="650"/>
              </a:spcBef>
              <a:defRPr/>
            </a:pPr>
            <a:endParaRPr lang="en-GB" altLang="en-US" sz="2400" smtClean="0">
              <a:solidFill>
                <a:srgbClr val="333333"/>
              </a:solidFill>
            </a:endParaRPr>
          </a:p>
          <a:p>
            <a:pPr marL="1143000" lvl="2" indent="-228600">
              <a:lnSpc>
                <a:spcPct val="75000"/>
              </a:lnSpc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high-level block diagram: all major blocks including intra block connections and connections to pin-outs indicating direction and signal flow.</a:t>
            </a:r>
          </a:p>
          <a:p>
            <a:pPr>
              <a:lnSpc>
                <a:spcPct val="75000"/>
              </a:lnSpc>
              <a:spcBef>
                <a:spcPts val="650"/>
              </a:spcBef>
              <a:defRPr/>
            </a:pPr>
            <a:endParaRPr lang="en-GB" altLang="en-US" sz="3200" smtClean="0">
              <a:solidFill>
                <a:srgbClr val="333333"/>
              </a:solidFill>
            </a:endParaRPr>
          </a:p>
          <a:p>
            <a:pPr marL="1143000" lvl="2" indent="-228600">
              <a:lnSpc>
                <a:spcPct val="75000"/>
              </a:lnSpc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Intra block signal function: description of how blocks interact with each other supported with timing diagram where necessary.</a:t>
            </a:r>
          </a:p>
          <a:p>
            <a:pPr>
              <a:lnSpc>
                <a:spcPct val="75000"/>
              </a:lnSpc>
              <a:spcBef>
                <a:spcPts val="650"/>
              </a:spcBef>
              <a:defRPr/>
            </a:pPr>
            <a:endParaRPr lang="en-GB" altLang="en-US" sz="3200" smtClean="0">
              <a:solidFill>
                <a:srgbClr val="333333"/>
              </a:solidFill>
            </a:endParaRPr>
          </a:p>
          <a:p>
            <a:pPr marL="1143000" lvl="2" indent="-228600">
              <a:lnSpc>
                <a:spcPct val="75000"/>
              </a:lnSpc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Internal block description of internal operation of each block. Where necessary, the following to be included: timing diagram, state diagram, truth table.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Tx/>
              <a:buSzTx/>
              <a:buFontTx/>
              <a:buNone/>
              <a:defRPr/>
            </a:pPr>
            <a:r>
              <a:rPr lang="en-US" altLang="en-US" sz="4400" smtClean="0">
                <a:solidFill>
                  <a:srgbClr val="004C2B"/>
                </a:solidFill>
              </a:rPr>
              <a:t>Functional Description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447800"/>
            <a:ext cx="7770813" cy="48847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t"/>
          <a:lstStyle/>
          <a:p>
            <a:pPr marL="742950" lvl="1" indent="-285750">
              <a:lnSpc>
                <a:spcPct val="75000"/>
              </a:lnSpc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</a:pPr>
            <a:r>
              <a:rPr lang="en-GB" altLang="en-US" sz="2800" smtClean="0">
                <a:solidFill>
                  <a:srgbClr val="333333"/>
                </a:solidFill>
              </a:rPr>
              <a:t>I/O specifications</a:t>
            </a:r>
          </a:p>
          <a:p>
            <a:pPr marL="1143000" lvl="2" indent="-228600">
              <a:lnSpc>
                <a:spcPct val="75000"/>
              </a:lnSpc>
              <a:spcBef>
                <a:spcPts val="65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</a:pPr>
            <a:r>
              <a:rPr lang="en-GB" altLang="en-US" sz="2400" smtClean="0">
                <a:solidFill>
                  <a:srgbClr val="333333"/>
                </a:solidFill>
              </a:rPr>
              <a:t>pin-out diagram</a:t>
            </a:r>
          </a:p>
          <a:p>
            <a:pPr marL="1143000" lvl="2" indent="-228600">
              <a:lnSpc>
                <a:spcPct val="75000"/>
              </a:lnSpc>
              <a:spcBef>
                <a:spcPts val="65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</a:pPr>
            <a:r>
              <a:rPr lang="en-GB" altLang="en-US" sz="2400" smtClean="0">
                <a:solidFill>
                  <a:srgbClr val="333333"/>
                </a:solidFill>
              </a:rPr>
              <a:t>I/O functional description</a:t>
            </a:r>
          </a:p>
          <a:p>
            <a:pPr marL="1143000" lvl="2" indent="-228600">
              <a:lnSpc>
                <a:spcPct val="75000"/>
              </a:lnSpc>
              <a:spcBef>
                <a:spcPts val="65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</a:pPr>
            <a:r>
              <a:rPr lang="en-GB" altLang="en-US" sz="2400" smtClean="0">
                <a:solidFill>
                  <a:srgbClr val="333333"/>
                </a:solidFill>
              </a:rPr>
              <a:t>loading</a:t>
            </a:r>
          </a:p>
          <a:p>
            <a:pPr marL="1143000" lvl="2" indent="-228600">
              <a:lnSpc>
                <a:spcPct val="75000"/>
              </a:lnSpc>
              <a:spcBef>
                <a:spcPts val="65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</a:pPr>
            <a:r>
              <a:rPr lang="en-GB" altLang="en-US" sz="2400" smtClean="0">
                <a:solidFill>
                  <a:srgbClr val="333333"/>
                </a:solidFill>
              </a:rPr>
              <a:t>ESD requirements</a:t>
            </a:r>
          </a:p>
          <a:p>
            <a:pPr marL="1143000" lvl="2" indent="-228600">
              <a:lnSpc>
                <a:spcPct val="75000"/>
              </a:lnSpc>
              <a:spcBef>
                <a:spcPts val="65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</a:pPr>
            <a:r>
              <a:rPr lang="en-GB" altLang="en-US" sz="2400" smtClean="0">
                <a:solidFill>
                  <a:srgbClr val="333333"/>
                </a:solidFill>
              </a:rPr>
              <a:t>latch-up protection</a:t>
            </a:r>
          </a:p>
          <a:p>
            <a:pPr marL="742950" lvl="1" indent="-285750">
              <a:lnSpc>
                <a:spcPct val="75000"/>
              </a:lnSpc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</a:pPr>
            <a:r>
              <a:rPr lang="en-GB" altLang="en-US" sz="2800" smtClean="0">
                <a:solidFill>
                  <a:srgbClr val="333333"/>
                </a:solidFill>
              </a:rPr>
              <a:t>D.C. specifications</a:t>
            </a:r>
          </a:p>
          <a:p>
            <a:pPr marL="1143000" lvl="2" indent="-228600">
              <a:lnSpc>
                <a:spcPct val="75000"/>
              </a:lnSpc>
              <a:spcBef>
                <a:spcPts val="65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</a:pPr>
            <a:r>
              <a:rPr lang="en-GB" altLang="en-US" sz="2400" smtClean="0">
                <a:solidFill>
                  <a:srgbClr val="333333"/>
                </a:solidFill>
              </a:rPr>
              <a:t>absolute maximum ratings for: supply voltage, pin voltages</a:t>
            </a:r>
          </a:p>
          <a:p>
            <a:pPr marL="1143000" lvl="2" indent="-228600">
              <a:lnSpc>
                <a:spcPct val="75000"/>
              </a:lnSpc>
              <a:spcBef>
                <a:spcPts val="65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</a:pPr>
            <a:r>
              <a:rPr lang="en-GB" altLang="en-US" sz="2400" smtClean="0">
                <a:solidFill>
                  <a:srgbClr val="333333"/>
                </a:solidFill>
              </a:rPr>
              <a:t>main parameters: VIL and VIH for each input, VOL and VOH for each output, input loading, output drive, leakage current for tri-state operation, quiescent current, power-down current (if applicable)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Tx/>
              <a:buSzTx/>
              <a:buFontTx/>
              <a:buNone/>
              <a:defRPr/>
            </a:pPr>
            <a:r>
              <a:rPr lang="en-US" altLang="en-US" sz="4400" smtClean="0">
                <a:solidFill>
                  <a:srgbClr val="004C2B"/>
                </a:solidFill>
              </a:rPr>
              <a:t>Specifications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/>
          </p:nvPr>
        </p:nvSpPr>
        <p:spPr>
          <a:xfrm>
            <a:off x="381000" y="1676400"/>
            <a:ext cx="7770813" cy="49577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t"/>
          <a:lstStyle/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AC specifications</a:t>
            </a:r>
          </a:p>
          <a:p>
            <a:pPr marL="1143000" lvl="2" indent="-228600"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inputs: set-up and hold times, rise and fall times</a:t>
            </a:r>
          </a:p>
          <a:p>
            <a:pPr marL="1143000" lvl="2" indent="-228600"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outputs: propagation delays, rise and fall times, relative timing</a:t>
            </a:r>
          </a:p>
          <a:p>
            <a:pPr marL="1143000" lvl="2" indent="-228600"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critical thinking</a:t>
            </a:r>
          </a:p>
          <a:p>
            <a:pPr>
              <a:spcBef>
                <a:spcPts val="738"/>
              </a:spcBef>
              <a:defRPr/>
            </a:pPr>
            <a:endParaRPr lang="en-GB" altLang="en-US" sz="2800" smtClean="0">
              <a:solidFill>
                <a:srgbClr val="333333"/>
              </a:solidFill>
            </a:endParaRP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Environmental requirements</a:t>
            </a:r>
          </a:p>
          <a:p>
            <a:pPr marL="1143000" lvl="2" indent="-228600"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operating temperature, storage temperature, humidity condition (if applicable)</a:t>
            </a:r>
          </a:p>
          <a:p>
            <a:pPr>
              <a:spcBef>
                <a:spcPts val="738"/>
              </a:spcBef>
              <a:defRPr/>
            </a:pPr>
            <a:endParaRPr lang="en-GB" altLang="en-US" sz="2800" smtClean="0">
              <a:solidFill>
                <a:srgbClr val="333333"/>
              </a:solidFill>
            </a:endParaRP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Testing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Tx/>
              <a:buSzTx/>
              <a:buFontTx/>
              <a:buNone/>
              <a:defRPr/>
            </a:pPr>
            <a:r>
              <a:rPr lang="en-US" altLang="en-US" sz="4400" smtClean="0">
                <a:solidFill>
                  <a:srgbClr val="004C2B"/>
                </a:solidFill>
              </a:rPr>
              <a:t>Specification, continued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Device Specification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0813" cy="48323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1025"/>
              </a:spcBef>
              <a:buFont typeface="StarBats" charset="0"/>
              <a:buChar char="]"/>
            </a:pPr>
            <a:r>
              <a:rPr lang="en-GB" altLang="en-US" smtClean="0"/>
              <a:t>Functional intent: briefly describe the device, the technology, and the circuits it will replace as well as the task it will perform.</a:t>
            </a:r>
          </a:p>
          <a:p>
            <a:pPr>
              <a:spcBef>
                <a:spcPts val="1025"/>
              </a:spcBef>
              <a:buFont typeface="StarBats" charset="0"/>
              <a:buChar char="^"/>
            </a:pPr>
            <a:r>
              <a:rPr lang="en-GB" altLang="en-US" smtClean="0"/>
              <a:t>Design concept</a:t>
            </a:r>
          </a:p>
          <a:p>
            <a:pPr lvl="2">
              <a:spcBef>
                <a:spcPts val="650"/>
              </a:spcBef>
              <a:buFont typeface="StarBats" charset="0"/>
              <a:buChar char="Î"/>
            </a:pPr>
            <a:r>
              <a:rPr lang="en-GB" altLang="en-US" smtClean="0"/>
              <a:t>pin-out diagram: describe the device using a block diagram of the external view of the chip - basically, a box with all the I/O pins labelled and numbered</a:t>
            </a:r>
          </a:p>
          <a:p>
            <a:pPr lvl="2">
              <a:spcBef>
                <a:spcPts val="650"/>
              </a:spcBef>
              <a:buFont typeface="StarBats" charset="0"/>
              <a:buChar char="Î"/>
            </a:pPr>
            <a:r>
              <a:rPr lang="en-GB" altLang="en-US" smtClean="0"/>
              <a:t>I/O description: use a chart to define the I/O signals shown in the pin-out diagram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utoUpdateAnimBg="0"/>
      <p:bldP spid="1843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Example: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206500"/>
            <a:ext cx="7745413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153400" cy="5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/>
              <a:t>Lecture_1</a:t>
            </a:r>
          </a:p>
          <a:p>
            <a:pPr>
              <a:spcBef>
                <a:spcPct val="50000"/>
              </a:spcBef>
            </a:pPr>
            <a:r>
              <a:rPr lang="en-US" altLang="en-US" sz="4000" b="1"/>
              <a:t>In this lecture we will review:</a:t>
            </a:r>
          </a:p>
          <a:p>
            <a:pPr>
              <a:spcBef>
                <a:spcPct val="50000"/>
              </a:spcBef>
            </a:pPr>
            <a:r>
              <a:rPr lang="en-US" altLang="en-US" sz="3200" b="1"/>
              <a:t>The Digital Design process</a:t>
            </a:r>
          </a:p>
          <a:p>
            <a:pPr>
              <a:spcBef>
                <a:spcPct val="50000"/>
              </a:spcBef>
            </a:pPr>
            <a:r>
              <a:rPr lang="en-US" altLang="en-US" sz="3200" b="1"/>
              <a:t>Introduce and review Adders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3200" b="1"/>
              <a:t>The Carry Ripple Through Adder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3200" b="1"/>
              <a:t>The Carry Look Ahead Adder</a:t>
            </a:r>
          </a:p>
          <a:p>
            <a:pPr>
              <a:spcBef>
                <a:spcPct val="50000"/>
              </a:spcBef>
            </a:pPr>
            <a:endParaRPr lang="en-US" altLang="en-US" sz="32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/>
          </p:nvPr>
        </p:nvSpPr>
        <p:spPr>
          <a:xfrm>
            <a:off x="685800" y="1219200"/>
            <a:ext cx="7770813" cy="6246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t"/>
          <a:lstStyle/>
          <a:p>
            <a:pPr>
              <a:spcBef>
                <a:spcPts val="738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endParaRPr lang="en-GB" altLang="en-US" sz="2800" smtClean="0">
              <a:solidFill>
                <a:srgbClr val="333333"/>
              </a:solidFill>
            </a:endParaRPr>
          </a:p>
          <a:p>
            <a:pPr marL="1143000" lvl="2" indent="-228600"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internal block diagram: draw blocks for major functions, show all connections including: connection to all pin-outs, connections between blocks, and direction of signal flow</a:t>
            </a:r>
          </a:p>
          <a:p>
            <a:pPr marL="1143000" lvl="2" indent="-228600"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Inter-block signal function: describe how the blocks interact with each other and support this with timing diagrams where necessary</a:t>
            </a:r>
          </a:p>
          <a:p>
            <a:pPr marL="1143000" lvl="2" indent="-228600"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internal block description: describe the internal operation of each block. When necessary, include: timing diagrams, state diagrams, and truth table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4953000"/>
            <a:ext cx="74723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239000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ts val="650"/>
              </a:spcBef>
              <a:buSzPct val="100000"/>
              <a:buFont typeface="Marlett" pitchFamily="2" charset="2"/>
              <a:buChar char="i"/>
            </a:pPr>
            <a:r>
              <a:rPr lang="en-GB" altLang="en-US">
                <a:latin typeface="Times" panose="02020603050405020304" pitchFamily="18" charset="0"/>
              </a:rPr>
              <a:t> Logic description: circuit schematic or logic </a:t>
            </a:r>
          </a:p>
          <a:p>
            <a:pPr>
              <a:spcBef>
                <a:spcPts val="650"/>
              </a:spcBef>
              <a:buClrTx/>
              <a:buSzTx/>
              <a:buFontTx/>
              <a:buNone/>
            </a:pPr>
            <a:r>
              <a:rPr lang="en-GB" altLang="en-US" sz="2800">
                <a:latin typeface="Times" panose="02020603050405020304" pitchFamily="18" charset="0"/>
              </a:rPr>
              <a:t>     diagram using standard cell library components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5546725"/>
            <a:ext cx="83121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tabLst>
                <a:tab pos="704850" algn="l"/>
                <a:tab pos="1570038" algn="l"/>
                <a:tab pos="2433638" algn="l"/>
                <a:tab pos="3297238" algn="l"/>
                <a:tab pos="4162425" algn="l"/>
                <a:tab pos="5026025" algn="l"/>
                <a:tab pos="5889625" algn="l"/>
                <a:tab pos="6753225" algn="l"/>
                <a:tab pos="7618413" algn="l"/>
                <a:tab pos="7962900" algn="l"/>
              </a:tabLst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tabLst>
                <a:tab pos="704850" algn="l"/>
                <a:tab pos="1570038" algn="l"/>
                <a:tab pos="2433638" algn="l"/>
                <a:tab pos="3297238" algn="l"/>
                <a:tab pos="4162425" algn="l"/>
                <a:tab pos="5026025" algn="l"/>
                <a:tab pos="5889625" algn="l"/>
                <a:tab pos="6753225" algn="l"/>
                <a:tab pos="7618413" algn="l"/>
                <a:tab pos="7962900" algn="l"/>
              </a:tabLst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tabLst>
                <a:tab pos="704850" algn="l"/>
                <a:tab pos="1570038" algn="l"/>
                <a:tab pos="2433638" algn="l"/>
                <a:tab pos="3297238" algn="l"/>
                <a:tab pos="4162425" algn="l"/>
                <a:tab pos="5026025" algn="l"/>
                <a:tab pos="5889625" algn="l"/>
                <a:tab pos="6753225" algn="l"/>
                <a:tab pos="7618413" algn="l"/>
                <a:tab pos="7962900" algn="l"/>
              </a:tabLst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tabLst>
                <a:tab pos="704850" algn="l"/>
                <a:tab pos="1570038" algn="l"/>
                <a:tab pos="2433638" algn="l"/>
                <a:tab pos="3297238" algn="l"/>
                <a:tab pos="4162425" algn="l"/>
                <a:tab pos="5026025" algn="l"/>
                <a:tab pos="5889625" algn="l"/>
                <a:tab pos="6753225" algn="l"/>
                <a:tab pos="7618413" algn="l"/>
                <a:tab pos="7962900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704850" algn="l"/>
                <a:tab pos="1570038" algn="l"/>
                <a:tab pos="2433638" algn="l"/>
                <a:tab pos="3297238" algn="l"/>
                <a:tab pos="4162425" algn="l"/>
                <a:tab pos="5026025" algn="l"/>
                <a:tab pos="5889625" algn="l"/>
                <a:tab pos="6753225" algn="l"/>
                <a:tab pos="7618413" algn="l"/>
                <a:tab pos="7962900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704850" algn="l"/>
                <a:tab pos="1570038" algn="l"/>
                <a:tab pos="2433638" algn="l"/>
                <a:tab pos="3297238" algn="l"/>
                <a:tab pos="4162425" algn="l"/>
                <a:tab pos="5026025" algn="l"/>
                <a:tab pos="5889625" algn="l"/>
                <a:tab pos="6753225" algn="l"/>
                <a:tab pos="7618413" algn="l"/>
                <a:tab pos="7962900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704850" algn="l"/>
                <a:tab pos="1570038" algn="l"/>
                <a:tab pos="2433638" algn="l"/>
                <a:tab pos="3297238" algn="l"/>
                <a:tab pos="4162425" algn="l"/>
                <a:tab pos="5026025" algn="l"/>
                <a:tab pos="5889625" algn="l"/>
                <a:tab pos="6753225" algn="l"/>
                <a:tab pos="7618413" algn="l"/>
                <a:tab pos="7962900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704850" algn="l"/>
                <a:tab pos="1570038" algn="l"/>
                <a:tab pos="2433638" algn="l"/>
                <a:tab pos="3297238" algn="l"/>
                <a:tab pos="4162425" algn="l"/>
                <a:tab pos="5026025" algn="l"/>
                <a:tab pos="5889625" algn="l"/>
                <a:tab pos="6753225" algn="l"/>
                <a:tab pos="7618413" algn="l"/>
                <a:tab pos="7962900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704850" algn="l"/>
                <a:tab pos="1570038" algn="l"/>
                <a:tab pos="2433638" algn="l"/>
                <a:tab pos="3297238" algn="l"/>
                <a:tab pos="4162425" algn="l"/>
                <a:tab pos="5026025" algn="l"/>
                <a:tab pos="5889625" algn="l"/>
                <a:tab pos="6753225" algn="l"/>
                <a:tab pos="7618413" algn="l"/>
                <a:tab pos="7962900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50"/>
              </a:spcBef>
              <a:buClrTx/>
              <a:buSzTx/>
              <a:buFontTx/>
              <a:buNone/>
            </a:pPr>
            <a:endParaRPr lang="en-GB" altLang="en-US" sz="2800">
              <a:latin typeface="Times" panose="02020603050405020304" pitchFamily="18" charset="0"/>
            </a:endParaRPr>
          </a:p>
          <a:p>
            <a:pPr>
              <a:spcBef>
                <a:spcPts val="650"/>
              </a:spcBef>
              <a:buFont typeface="Marlett" pitchFamily="2" charset="2"/>
              <a:buChar char="i"/>
            </a:pPr>
            <a:r>
              <a:rPr lang="en-GB" altLang="en-US" sz="2800">
                <a:latin typeface="Times" panose="02020603050405020304" pitchFamily="18" charset="0"/>
              </a:rPr>
              <a:t> Package description: device port number, package </a:t>
            </a:r>
          </a:p>
          <a:p>
            <a:pPr>
              <a:spcBef>
                <a:spcPts val="650"/>
              </a:spcBef>
              <a:buClrTx/>
              <a:buSzTx/>
              <a:buFontTx/>
              <a:buNone/>
            </a:pPr>
            <a:r>
              <a:rPr lang="en-GB" altLang="en-US" sz="2800">
                <a:latin typeface="Times" panose="02020603050405020304" pitchFamily="18" charset="0"/>
              </a:rPr>
              <a:t>     type, dimensions, materials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 idx="1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Tx/>
              <a:buSzTx/>
              <a:buFontTx/>
              <a:buNone/>
              <a:defRPr/>
            </a:pPr>
            <a:r>
              <a:rPr lang="en-US" altLang="en-US" sz="4400" smtClean="0">
                <a:solidFill>
                  <a:srgbClr val="004C2B"/>
                </a:solidFill>
              </a:rPr>
              <a:t>Functional Specification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utoUpdateAnimBg="0"/>
      <p:bldP spid="20482" grpId="0" autoUpdateAnimBg="0"/>
      <p:bldP spid="2048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0813" cy="13493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650"/>
              </a:spcBef>
            </a:pPr>
            <a:r>
              <a:rPr lang="en-GB" altLang="en-US" sz="2700" smtClean="0"/>
              <a:t>Operating characteristics</a:t>
            </a:r>
            <a:br>
              <a:rPr lang="en-GB" altLang="en-US" sz="2700" smtClean="0"/>
            </a:br>
            <a:r>
              <a:rPr lang="en-GB" altLang="en-US" sz="2700" smtClean="0"/>
              <a:t>	 Absolute maximum stress ratings. </a:t>
            </a:r>
            <a:br>
              <a:rPr lang="en-GB" altLang="en-US" sz="2700" smtClean="0"/>
            </a:br>
            <a:r>
              <a:rPr lang="en-GB" altLang="en-US" sz="2700" smtClean="0"/>
              <a:t>Example: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7745413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/>
          </p:nvPr>
        </p:nvSpPr>
        <p:spPr>
          <a:xfrm>
            <a:off x="381000" y="1676400"/>
            <a:ext cx="7770813" cy="58785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t"/>
          <a:lstStyle/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Operating power and environmental requirement:</a:t>
            </a:r>
          </a:p>
          <a:p>
            <a:pPr>
              <a:spcBef>
                <a:spcPts val="650"/>
              </a:spcBef>
              <a:defRPr/>
            </a:pPr>
            <a:endParaRPr lang="en-GB" altLang="en-US" sz="2400" smtClean="0">
              <a:solidFill>
                <a:srgbClr val="333333"/>
              </a:solidFill>
            </a:endParaRPr>
          </a:p>
          <a:p>
            <a:pPr marL="1143000" lvl="2" indent="-228600"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power supply voltage </a:t>
            </a:r>
          </a:p>
          <a:p>
            <a:pPr marL="1143000" lvl="2" indent="-228600"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operating supply current (specify conditions, e.g., power up, power down, frequency, output conditions)</a:t>
            </a:r>
          </a:p>
          <a:p>
            <a:pPr marL="1143000" lvl="2" indent="-228600"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storage temperature</a:t>
            </a:r>
          </a:p>
          <a:p>
            <a:pPr marL="1143000" lvl="2" indent="-228600"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operating temperature</a:t>
            </a:r>
          </a:p>
          <a:p>
            <a:pPr marL="1143000" lvl="2" indent="-228600"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humidity conditions (if applicable)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Tx/>
              <a:buSzTx/>
              <a:buFontTx/>
              <a:buNone/>
              <a:defRPr/>
            </a:pPr>
            <a:r>
              <a:rPr lang="en-US" altLang="en-US" sz="4400" smtClean="0">
                <a:solidFill>
                  <a:srgbClr val="004C2B"/>
                </a:solidFill>
              </a:rPr>
              <a:t>Requirements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z="2400" smtClean="0"/>
              <a:t>Input characteristics. Example chart:</a:t>
            </a:r>
            <a:br>
              <a:rPr lang="en-GB" altLang="en-US" sz="2400" smtClean="0"/>
            </a:br>
            <a:r>
              <a:rPr lang="en-GB" altLang="en-US" sz="2400" smtClean="0"/>
              <a:t>(V reference is VSS = 0, temperature range is 0oC to 70oC)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366838"/>
            <a:ext cx="7745413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650"/>
              </a:spcBef>
            </a:pPr>
            <a:r>
              <a:rPr lang="en-GB" altLang="en-US" sz="2800" smtClean="0"/>
              <a:t>Output Interface Characteristics</a:t>
            </a:r>
            <a:br>
              <a:rPr lang="en-GB" altLang="en-US" sz="2800" smtClean="0"/>
            </a:br>
            <a:r>
              <a:rPr lang="en-GB" altLang="en-US" sz="2800" smtClean="0"/>
              <a:t>Example chart: (VSS = 0, T range 0oC to 70oC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365250"/>
            <a:ext cx="7745413" cy="67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0813" cy="12366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438"/>
              </a:spcBef>
            </a:pPr>
            <a:r>
              <a:rPr lang="en-GB" altLang="en-US" sz="2000" smtClean="0"/>
              <a:t>AC description</a:t>
            </a:r>
            <a:br>
              <a:rPr lang="en-GB" altLang="en-US" sz="2000" smtClean="0"/>
            </a:br>
            <a:r>
              <a:rPr lang="en-GB" altLang="en-US" sz="2000" smtClean="0"/>
              <a:t>Timing diagram: include well-labelled signal drawings of all significant input and output relationships, rise and fall times, data set-up and hold times. Indicate the voltage range over which timing must be guaranteed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69925" y="1919288"/>
            <a:ext cx="13922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438"/>
              </a:spcBef>
              <a:defRPr/>
            </a:pPr>
            <a:r>
              <a:rPr lang="en-GB" altLang="en-US" sz="2000" u="sng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Definitions: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1447800" y="2819400"/>
            <a:ext cx="762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2209800" y="2819400"/>
            <a:ext cx="45720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2667000" y="3505200"/>
            <a:ext cx="18288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4495800" y="2819400"/>
            <a:ext cx="45720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953000" y="2819400"/>
            <a:ext cx="20574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7010400" y="2819400"/>
            <a:ext cx="38100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7391400" y="3505200"/>
            <a:ext cx="12192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1447800" y="4267200"/>
            <a:ext cx="1905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352800" y="4267200"/>
            <a:ext cx="45720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810000" y="4953000"/>
            <a:ext cx="17526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5562600" y="4267200"/>
            <a:ext cx="53340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6096000" y="4267200"/>
            <a:ext cx="24384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1447800" y="4953000"/>
            <a:ext cx="1905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V="1">
            <a:off x="3352800" y="4267200"/>
            <a:ext cx="45720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3810000" y="4267200"/>
            <a:ext cx="17526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5562600" y="4267200"/>
            <a:ext cx="53340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6096000" y="4953000"/>
            <a:ext cx="24384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3581400" y="6324600"/>
            <a:ext cx="17526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V="1">
            <a:off x="5334000" y="5638800"/>
            <a:ext cx="53340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5867400" y="5638800"/>
            <a:ext cx="24384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3581400" y="5638800"/>
            <a:ext cx="17526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5334000" y="5638800"/>
            <a:ext cx="53340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5867400" y="6324600"/>
            <a:ext cx="24384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3733800" y="4038600"/>
            <a:ext cx="0" cy="1295400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5638800" y="4114800"/>
            <a:ext cx="0" cy="1295400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4648200" y="3276600"/>
            <a:ext cx="0" cy="1143000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4876800" y="2895600"/>
            <a:ext cx="0" cy="3276600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5410200" y="5410200"/>
            <a:ext cx="0" cy="1066800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5791200" y="5410200"/>
            <a:ext cx="0" cy="1066800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381000" y="3124200"/>
            <a:ext cx="7747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Cout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381000" y="4419600"/>
            <a:ext cx="8080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input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381000" y="5791200"/>
            <a:ext cx="9604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output</a:t>
            </a: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3581400" y="4343400"/>
            <a:ext cx="381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3581400" y="4876800"/>
            <a:ext cx="381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3886200" y="4267200"/>
            <a:ext cx="4984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325"/>
              </a:spcBef>
              <a:defRPr/>
            </a:pPr>
            <a:r>
              <a:rPr lang="en-GB" altLang="en-US" sz="14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VIH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3870325" y="4633913"/>
            <a:ext cx="5207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350"/>
              </a:spcBef>
              <a:defRPr/>
            </a:pPr>
            <a:r>
              <a:rPr lang="en-GB" altLang="en-US" sz="16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VIL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3733800" y="3657600"/>
            <a:ext cx="9779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Set-up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4937125" y="3775075"/>
            <a:ext cx="723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hold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4800600" y="5791200"/>
            <a:ext cx="6334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438"/>
              </a:spcBef>
              <a:defRPr/>
            </a:pPr>
            <a:r>
              <a:rPr lang="en-GB" altLang="en-US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hold</a:t>
            </a:r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>
            <a:off x="5486400" y="4343400"/>
            <a:ext cx="381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>
            <a:off x="5486400" y="4876800"/>
            <a:ext cx="381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>
            <a:off x="5638800" y="5791200"/>
            <a:ext cx="381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5" name="Line 45"/>
          <p:cNvSpPr>
            <a:spLocks noChangeShapeType="1"/>
          </p:cNvSpPr>
          <p:nvPr/>
        </p:nvSpPr>
        <p:spPr bwMode="auto">
          <a:xfrm>
            <a:off x="5638800" y="6248400"/>
            <a:ext cx="381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4343400" y="2590800"/>
            <a:ext cx="5889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413"/>
              </a:spcBef>
              <a:defRPr/>
            </a:pPr>
            <a:r>
              <a:rPr lang="en-GB" altLang="en-US" sz="18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VIH</a:t>
            </a:r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4098925" y="3009900"/>
            <a:ext cx="563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413"/>
              </a:spcBef>
              <a:defRPr/>
            </a:pPr>
            <a:r>
              <a:rPr lang="en-GB" altLang="en-US" sz="18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VIL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utoUpdateAnimBg="0"/>
      <p:bldP spid="25602" grpId="0" autoUpdateAnimBg="0"/>
      <p:bldP spid="25603" grpId="0" animBg="1"/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25622" grpId="0" animBg="1"/>
      <p:bldP spid="25623" grpId="0" animBg="1"/>
      <p:bldP spid="25624" grpId="0" animBg="1"/>
      <p:bldP spid="25625" grpId="0" animBg="1"/>
      <p:bldP spid="25626" grpId="0" animBg="1"/>
      <p:bldP spid="25627" grpId="0" animBg="1"/>
      <p:bldP spid="25628" grpId="0" animBg="1"/>
      <p:bldP spid="25629" grpId="0" animBg="1"/>
      <p:bldP spid="25630" grpId="0" animBg="1"/>
      <p:bldP spid="25631" grpId="0" animBg="1"/>
      <p:bldP spid="25632" grpId="0" autoUpdateAnimBg="0"/>
      <p:bldP spid="25633" grpId="0" autoUpdateAnimBg="0"/>
      <p:bldP spid="25634" grpId="0" autoUpdateAnimBg="0"/>
      <p:bldP spid="25635" grpId="0" animBg="1"/>
      <p:bldP spid="25636" grpId="0" animBg="1"/>
      <p:bldP spid="25637" grpId="0" autoUpdateAnimBg="0"/>
      <p:bldP spid="25638" grpId="0" autoUpdateAnimBg="0"/>
      <p:bldP spid="25639" grpId="0" autoUpdateAnimBg="0"/>
      <p:bldP spid="25640" grpId="0" autoUpdateAnimBg="0"/>
      <p:bldP spid="25641" grpId="0" autoUpdateAnimBg="0"/>
      <p:bldP spid="25642" grpId="0" animBg="1"/>
      <p:bldP spid="25643" grpId="0" animBg="1"/>
      <p:bldP spid="25644" grpId="0" animBg="1"/>
      <p:bldP spid="25645" grpId="0" animBg="1"/>
      <p:bldP spid="25646" grpId="0" autoUpdateAnimBg="0"/>
      <p:bldP spid="2564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0813" cy="6651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888"/>
              </a:spcBef>
            </a:pPr>
            <a:r>
              <a:rPr lang="en-GB" altLang="en-US" sz="4000" smtClean="0"/>
              <a:t>Example: timing diagram and chart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1295400" y="3048000"/>
            <a:ext cx="1143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V="1">
            <a:off x="2438400" y="2286000"/>
            <a:ext cx="0" cy="762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438400" y="2286000"/>
            <a:ext cx="9906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3429000" y="2286000"/>
            <a:ext cx="0" cy="762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3429000" y="3048000"/>
            <a:ext cx="9906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4419600" y="2286000"/>
            <a:ext cx="0" cy="762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419600" y="2286000"/>
            <a:ext cx="9144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5334000" y="2286000"/>
            <a:ext cx="0" cy="762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5334000" y="3048000"/>
            <a:ext cx="9144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V="1">
            <a:off x="6248400" y="2286000"/>
            <a:ext cx="0" cy="762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6248400" y="2286000"/>
            <a:ext cx="9144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7162800" y="2286000"/>
            <a:ext cx="0" cy="762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7162800" y="3048000"/>
            <a:ext cx="9906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1295400" y="3962400"/>
            <a:ext cx="3429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4724400" y="3962400"/>
            <a:ext cx="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4724400" y="4648200"/>
            <a:ext cx="18288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6553200" y="3962400"/>
            <a:ext cx="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6553200" y="3962400"/>
            <a:ext cx="16002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2438400" y="3124200"/>
            <a:ext cx="0" cy="2362200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3429000" y="3124200"/>
            <a:ext cx="0" cy="838200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4419600" y="1752600"/>
            <a:ext cx="0" cy="4724400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4724400" y="4724400"/>
            <a:ext cx="0" cy="457200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6248400" y="1752600"/>
            <a:ext cx="0" cy="3733800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6553200" y="4724400"/>
            <a:ext cx="0" cy="762000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1295400" y="5867400"/>
            <a:ext cx="13716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 flipV="1">
            <a:off x="2667000" y="5334000"/>
            <a:ext cx="0" cy="533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2667000" y="5334000"/>
            <a:ext cx="1905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4572000" y="5334000"/>
            <a:ext cx="0" cy="533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4572000" y="5867400"/>
            <a:ext cx="18288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 flipV="1">
            <a:off x="6400800" y="5334000"/>
            <a:ext cx="0" cy="533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6400800" y="5334000"/>
            <a:ext cx="17526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>
            <a:off x="2667000" y="4953000"/>
            <a:ext cx="0" cy="1447800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288925" y="2708275"/>
            <a:ext cx="1030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RXCK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0" y="3733800"/>
            <a:ext cx="12509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RXFRM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365125" y="5527675"/>
            <a:ext cx="928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RXIN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2651125" y="3394075"/>
            <a:ext cx="571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t19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3717925" y="3394075"/>
            <a:ext cx="571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t20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2743200" y="4648200"/>
            <a:ext cx="571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t22</a:t>
            </a:r>
          </a:p>
        </p:txBody>
      </p:sp>
      <p:sp>
        <p:nvSpPr>
          <p:cNvPr id="28713" name="Line 40"/>
          <p:cNvSpPr>
            <a:spLocks noChangeShapeType="1"/>
          </p:cNvSpPr>
          <p:nvPr/>
        </p:nvSpPr>
        <p:spPr bwMode="auto">
          <a:xfrm flipH="1">
            <a:off x="2667000" y="5105400"/>
            <a:ext cx="4572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4" name="Line 41"/>
          <p:cNvSpPr>
            <a:spLocks noChangeShapeType="1"/>
          </p:cNvSpPr>
          <p:nvPr/>
        </p:nvSpPr>
        <p:spPr bwMode="auto">
          <a:xfrm>
            <a:off x="1905000" y="5105400"/>
            <a:ext cx="5334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3276600" y="6019800"/>
            <a:ext cx="571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t21</a:t>
            </a: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4724400" y="4953000"/>
            <a:ext cx="571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t17</a:t>
            </a:r>
          </a:p>
        </p:txBody>
      </p:sp>
      <p:sp>
        <p:nvSpPr>
          <p:cNvPr id="28717" name="Line 44"/>
          <p:cNvSpPr>
            <a:spLocks noChangeShapeType="1"/>
          </p:cNvSpPr>
          <p:nvPr/>
        </p:nvSpPr>
        <p:spPr bwMode="auto">
          <a:xfrm flipH="1">
            <a:off x="4724400" y="4953000"/>
            <a:ext cx="3048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8" name="Line 45"/>
          <p:cNvSpPr>
            <a:spLocks noChangeShapeType="1"/>
          </p:cNvSpPr>
          <p:nvPr/>
        </p:nvSpPr>
        <p:spPr bwMode="auto">
          <a:xfrm>
            <a:off x="4114800" y="4953000"/>
            <a:ext cx="3048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6629400" y="4724400"/>
            <a:ext cx="571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t18</a:t>
            </a:r>
          </a:p>
        </p:txBody>
      </p:sp>
      <p:sp>
        <p:nvSpPr>
          <p:cNvPr id="28720" name="Line 47"/>
          <p:cNvSpPr>
            <a:spLocks noChangeShapeType="1"/>
          </p:cNvSpPr>
          <p:nvPr/>
        </p:nvSpPr>
        <p:spPr bwMode="auto">
          <a:xfrm flipH="1">
            <a:off x="6553200" y="5105400"/>
            <a:ext cx="3048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1" name="Line 48"/>
          <p:cNvSpPr>
            <a:spLocks noChangeShapeType="1"/>
          </p:cNvSpPr>
          <p:nvPr/>
        </p:nvSpPr>
        <p:spPr bwMode="auto">
          <a:xfrm>
            <a:off x="5791200" y="5105400"/>
            <a:ext cx="4572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5105400" y="1676400"/>
            <a:ext cx="571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t16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utoUpdateAnimBg="0"/>
      <p:bldP spid="26626" grpId="0" animBg="1"/>
      <p:bldP spid="26627" grpId="0" animBg="1"/>
      <p:bldP spid="26628" grpId="0" animBg="1"/>
      <p:bldP spid="26629" grpId="0" animBg="1"/>
      <p:bldP spid="26630" grpId="0" animBg="1"/>
      <p:bldP spid="26631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 animBg="1"/>
      <p:bldP spid="26641" grpId="0" animBg="1"/>
      <p:bldP spid="26642" grpId="0" animBg="1"/>
      <p:bldP spid="26643" grpId="0" animBg="1"/>
      <p:bldP spid="26644" grpId="0" animBg="1"/>
      <p:bldP spid="26645" grpId="0" animBg="1"/>
      <p:bldP spid="26646" grpId="0" animBg="1"/>
      <p:bldP spid="26647" grpId="0" animBg="1"/>
      <p:bldP spid="26648" grpId="0" animBg="1"/>
      <p:bldP spid="26649" grpId="0" animBg="1"/>
      <p:bldP spid="26650" grpId="0" animBg="1"/>
      <p:bldP spid="26651" grpId="0" animBg="1"/>
      <p:bldP spid="26652" grpId="0" animBg="1"/>
      <p:bldP spid="26653" grpId="0" animBg="1"/>
      <p:bldP spid="26654" grpId="0" animBg="1"/>
      <p:bldP spid="26655" grpId="0" animBg="1"/>
      <p:bldP spid="26656" grpId="0" animBg="1"/>
      <p:bldP spid="266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142163" cy="6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0813" cy="749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mtClean="0"/>
              <a:t>Specs (continued)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Critical Path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0813" cy="41132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Signal paths with ‘tight’ timings (if applicable)</a:t>
            </a:r>
          </a:p>
          <a:p>
            <a:pPr>
              <a:spcBef>
                <a:spcPts val="538"/>
              </a:spcBef>
            </a:pPr>
            <a:r>
              <a:rPr lang="en-GB" altLang="en-US" smtClean="0"/>
              <a:t>potential ‘race’ conditions (if applicable)</a:t>
            </a:r>
          </a:p>
          <a:p>
            <a:pPr>
              <a:spcBef>
                <a:spcPts val="538"/>
              </a:spcBef>
            </a:pPr>
            <a:r>
              <a:rPr lang="en-GB" altLang="en-US" smtClean="0"/>
              <a:t>any set of paths with the same source and destination such as a clock signal and its complement (if applicable)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utoUpdateAnimBg="0"/>
      <p:bldP spid="2867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Test Description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0813" cy="41132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Test strategy: written description of functions to be tested. This section is a guide for determining and explaining simulation patterns</a:t>
            </a:r>
          </a:p>
          <a:p>
            <a:pPr>
              <a:spcBef>
                <a:spcPts val="538"/>
              </a:spcBef>
            </a:pPr>
            <a:r>
              <a:rPr lang="en-GB" altLang="en-US" smtClean="0"/>
              <a:t>simulation input/output patterns: timing diagrams which include stimulus to be applied to input pins and the expected response on the output pins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utoUpdateAnimBg="0"/>
      <p:bldP spid="2969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 algn="ctr">
              <a:spcBef>
                <a:spcPts val="1025"/>
              </a:spcBef>
            </a:pPr>
            <a:r>
              <a:rPr lang="en-GB" altLang="en-US" smtClean="0"/>
              <a:t>System Design Description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0813" cy="41132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endParaRPr lang="en-GB" altLang="en-US" smtClean="0"/>
          </a:p>
          <a:p>
            <a:pPr>
              <a:spcBef>
                <a:spcPts val="538"/>
              </a:spcBef>
              <a:buFont typeface="StarBats" charset="0"/>
              <a:buNone/>
            </a:pPr>
            <a:r>
              <a:rPr lang="en-GB" altLang="en-US" smtClean="0"/>
              <a:t>Systems are described in terms of three domains:</a:t>
            </a:r>
          </a:p>
          <a:p>
            <a:pPr>
              <a:spcBef>
                <a:spcPts val="538"/>
              </a:spcBef>
              <a:buClrTx/>
              <a:buSzTx/>
              <a:buFontTx/>
              <a:buNone/>
            </a:pPr>
            <a:endParaRPr lang="en-GB" altLang="en-US" smtClean="0"/>
          </a:p>
          <a:p>
            <a:pPr>
              <a:spcBef>
                <a:spcPts val="538"/>
              </a:spcBef>
              <a:buFont typeface="StarBats" charset="0"/>
              <a:buNone/>
            </a:pPr>
            <a:r>
              <a:rPr lang="en-GB" altLang="en-US" smtClean="0"/>
              <a:t>Behavioural domain</a:t>
            </a:r>
          </a:p>
          <a:p>
            <a:pPr>
              <a:spcBef>
                <a:spcPts val="538"/>
              </a:spcBef>
              <a:buFont typeface="StarBats" charset="0"/>
              <a:buNone/>
            </a:pPr>
            <a:r>
              <a:rPr lang="en-GB" altLang="en-US" smtClean="0"/>
              <a:t>Structural domain</a:t>
            </a:r>
          </a:p>
          <a:p>
            <a:pPr>
              <a:spcBef>
                <a:spcPts val="538"/>
              </a:spcBef>
              <a:buFont typeface="StarBats" charset="0"/>
              <a:buNone/>
            </a:pPr>
            <a:r>
              <a:rPr lang="en-GB" altLang="en-US" smtClean="0"/>
              <a:t>Physical domain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utoUpdateAnimBg="0"/>
      <p:bldP spid="512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2"/>
          <p:cNvSpPr>
            <a:spLocks noChangeArrowheads="1"/>
          </p:cNvSpPr>
          <p:nvPr/>
        </p:nvSpPr>
        <p:spPr bwMode="auto">
          <a:xfrm>
            <a:off x="1833563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32771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9063"/>
            <a:ext cx="9144000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037"/>
          <p:cNvSpPr txBox="1">
            <a:spLocks noChangeArrowheads="1"/>
          </p:cNvSpPr>
          <p:nvPr/>
        </p:nvSpPr>
        <p:spPr bwMode="auto">
          <a:xfrm>
            <a:off x="304800" y="228600"/>
            <a:ext cx="8534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Example :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Multiplicand = 10001001</a:t>
            </a:r>
            <a:r>
              <a:rPr lang="en-US" altLang="zh-CN" sz="2400" baseline="-30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=	89</a:t>
            </a:r>
            <a:r>
              <a:rPr lang="en-US" altLang="zh-CN" sz="2400" baseline="-30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16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Multiplier =	10101011</a:t>
            </a:r>
            <a:r>
              <a:rPr lang="en-US" altLang="zh-CN" sz="2400" baseline="-30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=	AB</a:t>
            </a:r>
            <a:r>
              <a:rPr lang="en-US" altLang="zh-CN" sz="2400" baseline="-30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16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Expected Result =	101101110000011</a:t>
            </a:r>
            <a:r>
              <a:rPr lang="en-US" altLang="zh-CN" sz="2400" baseline="-30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=5B83</a:t>
            </a:r>
            <a:r>
              <a:rPr lang="en-US" altLang="zh-CN" sz="2400" baseline="-30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16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System Level Design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0813" cy="41767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Top down approach</a:t>
            </a:r>
          </a:p>
          <a:p>
            <a:pPr>
              <a:spcBef>
                <a:spcPts val="538"/>
              </a:spcBef>
            </a:pPr>
            <a:r>
              <a:rPr lang="en-GB" altLang="en-US" smtClean="0"/>
              <a:t>Using behavioural constructs, top level architecture is defined</a:t>
            </a:r>
          </a:p>
          <a:p>
            <a:pPr>
              <a:spcBef>
                <a:spcPts val="538"/>
              </a:spcBef>
            </a:pPr>
            <a:r>
              <a:rPr lang="en-GB" altLang="en-US" smtClean="0"/>
              <a:t>Design validation is technology independent</a:t>
            </a:r>
          </a:p>
          <a:p>
            <a:pPr>
              <a:spcBef>
                <a:spcPts val="538"/>
              </a:spcBef>
            </a:pPr>
            <a:r>
              <a:rPr lang="en-GB" altLang="en-US" smtClean="0"/>
              <a:t>Use HDL to model the design (e.g., VHDL and Verilog)</a:t>
            </a:r>
          </a:p>
          <a:p>
            <a:pPr>
              <a:spcBef>
                <a:spcPts val="538"/>
              </a:spcBef>
            </a:pPr>
            <a:r>
              <a:rPr lang="en-GB" altLang="en-US" smtClean="0"/>
              <a:t>RTL is efficient for describing data flow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utoUpdateAnimBg="0"/>
      <p:bldP spid="3072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body"/>
          </p:nvPr>
        </p:nvSpPr>
        <p:spPr>
          <a:xfrm>
            <a:off x="685800" y="1600200"/>
            <a:ext cx="7770813" cy="41132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t"/>
          <a:lstStyle/>
          <a:p>
            <a:pPr>
              <a:spcBef>
                <a:spcPts val="538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3200" smtClean="0">
                <a:solidFill>
                  <a:srgbClr val="333333"/>
                </a:solidFill>
              </a:rPr>
              <a:t>Timing verification is difficult unless structure logic is defined</a:t>
            </a:r>
          </a:p>
          <a:p>
            <a:pPr>
              <a:spcBef>
                <a:spcPts val="538"/>
              </a:spcBef>
              <a:defRPr/>
            </a:pPr>
            <a:endParaRPr lang="en-GB" altLang="en-US" sz="3200" smtClean="0">
              <a:solidFill>
                <a:srgbClr val="333333"/>
              </a:solidFill>
            </a:endParaRPr>
          </a:p>
          <a:p>
            <a:pPr>
              <a:spcBef>
                <a:spcPts val="538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3200" smtClean="0">
                <a:solidFill>
                  <a:srgbClr val="333333"/>
                </a:solidFill>
              </a:rPr>
              <a:t>VHDL representation can be changed into structural logic through - manual design, design synthesis: automated process which involves the conversion of VHDL/RTL into a set of registers and combinational circuits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Tx/>
              <a:buSzTx/>
              <a:buFontTx/>
              <a:buNone/>
              <a:defRPr/>
            </a:pPr>
            <a:r>
              <a:rPr lang="en-US" altLang="en-US" sz="4400" smtClean="0">
                <a:solidFill>
                  <a:srgbClr val="004C2B"/>
                </a:solidFill>
              </a:rPr>
              <a:t>System Level design (Continued)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04925"/>
            <a:ext cx="74676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609600" y="2286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tx1"/>
                </a:solidFill>
              </a:rPr>
              <a:t>Synthesis report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1400"/>
            <a:ext cx="8153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762000" y="0"/>
            <a:ext cx="739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tx1"/>
                </a:solidFill>
              </a:rPr>
              <a:t>Area report after Synthesis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58863"/>
            <a:ext cx="8915400" cy="57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tx1"/>
                </a:solidFill>
              </a:rPr>
              <a:t>Power report after Synthesis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59436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6096000" y="304800"/>
            <a:ext cx="3048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tx1"/>
                </a:solidFill>
              </a:rPr>
              <a:t>Timing Report After Synthesis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C984740-6700-4C88-89D9-6AAF88A92B78}" type="slidenum">
              <a:rPr lang="en-US" altLang="en-US" sz="140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467600" cy="7620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AIMs</a:t>
            </a:r>
            <a:endParaRPr lang="en-US" altLang="en-US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001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C00000"/>
                </a:solidFill>
              </a:rPr>
              <a:t>What  the </a:t>
            </a:r>
            <a:r>
              <a:rPr lang="en-US" altLang="en-US" sz="2400" b="1" u="sng" dirty="0" smtClean="0">
                <a:solidFill>
                  <a:srgbClr val="C00000"/>
                </a:solidFill>
              </a:rPr>
              <a:t>CUSTOMER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wants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 dirty="0" smtClean="0"/>
              <a:t>High Quality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 dirty="0" smtClean="0"/>
              <a:t>Low Cost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 dirty="0" smtClean="0"/>
              <a:t> Small Size/Weight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C00000"/>
                </a:solidFill>
              </a:rPr>
              <a:t>What the </a:t>
            </a:r>
            <a:r>
              <a:rPr lang="en-US" altLang="en-US" sz="2400" b="1" u="sng" dirty="0" smtClean="0">
                <a:solidFill>
                  <a:srgbClr val="C00000"/>
                </a:solidFill>
              </a:rPr>
              <a:t>EMPLYER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wants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 dirty="0" smtClean="0"/>
              <a:t>Design the: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 dirty="0" smtClean="0"/>
              <a:t>Best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 dirty="0" smtClean="0"/>
              <a:t>Cheapest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 dirty="0" smtClean="0"/>
              <a:t>In shortest time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 dirty="0" smtClean="0"/>
              <a:t>Follow the Spec or better.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C00000"/>
                </a:solidFill>
              </a:rPr>
              <a:t>What you </a:t>
            </a:r>
            <a:r>
              <a:rPr lang="en-US" altLang="en-US" sz="2400" b="1" u="sng" dirty="0" smtClean="0">
                <a:solidFill>
                  <a:srgbClr val="C00000"/>
                </a:solidFill>
              </a:rPr>
              <a:t>CHIP DESIGNER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should do: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 dirty="0" smtClean="0"/>
              <a:t>Design a chip with: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 dirty="0" smtClean="0"/>
              <a:t>High speed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 dirty="0" smtClean="0"/>
              <a:t>Small area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 dirty="0" smtClean="0"/>
              <a:t>Low power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 dirty="0" smtClean="0"/>
              <a:t>Testable and reliable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 dirty="0" smtClean="0"/>
              <a:t>Delivered in a short time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Logic Design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0813" cy="41132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Evaluation of library constructs (basic &amp; macro) function, timing, area</a:t>
            </a:r>
          </a:p>
          <a:p>
            <a:pPr>
              <a:spcBef>
                <a:spcPts val="538"/>
              </a:spcBef>
            </a:pPr>
            <a:r>
              <a:rPr lang="en-GB" altLang="en-US" smtClean="0"/>
              <a:t>Logic minimization</a:t>
            </a:r>
          </a:p>
          <a:p>
            <a:pPr>
              <a:spcBef>
                <a:spcPts val="538"/>
              </a:spcBef>
            </a:pPr>
            <a:r>
              <a:rPr lang="en-GB" altLang="en-US" smtClean="0"/>
              <a:t>NAND/NOR transformation</a:t>
            </a:r>
          </a:p>
          <a:p>
            <a:pPr>
              <a:spcBef>
                <a:spcPts val="538"/>
              </a:spcBef>
            </a:pPr>
            <a:r>
              <a:rPr lang="en-GB" altLang="en-US" smtClean="0"/>
              <a:t>Buffering</a:t>
            </a:r>
          </a:p>
          <a:p>
            <a:pPr>
              <a:spcBef>
                <a:spcPts val="538"/>
              </a:spcBef>
            </a:pPr>
            <a:r>
              <a:rPr lang="en-GB" altLang="en-US" smtClean="0"/>
              <a:t>Fan-out reduction</a:t>
            </a:r>
          </a:p>
          <a:p>
            <a:pPr>
              <a:spcBef>
                <a:spcPts val="538"/>
              </a:spcBef>
            </a:pPr>
            <a:r>
              <a:rPr lang="en-GB" altLang="en-US" smtClean="0"/>
              <a:t>Fan-in reduction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utoUpdateAnimBg="0"/>
      <p:bldP spid="3277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body"/>
          </p:nvPr>
        </p:nvSpPr>
        <p:spPr>
          <a:xfrm>
            <a:off x="685800" y="1981200"/>
            <a:ext cx="7770813" cy="41132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t"/>
          <a:lstStyle/>
          <a:p>
            <a:pPr>
              <a:spcBef>
                <a:spcPts val="538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3200" smtClean="0">
                <a:solidFill>
                  <a:srgbClr val="333333"/>
                </a:solidFill>
              </a:rPr>
              <a:t>Critical timing</a:t>
            </a:r>
          </a:p>
          <a:p>
            <a:pPr>
              <a:spcBef>
                <a:spcPts val="538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3200" smtClean="0">
                <a:solidFill>
                  <a:srgbClr val="333333"/>
                </a:solidFill>
              </a:rPr>
              <a:t>Priority routing</a:t>
            </a:r>
          </a:p>
          <a:p>
            <a:pPr>
              <a:spcBef>
                <a:spcPts val="538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3200" smtClean="0">
                <a:solidFill>
                  <a:srgbClr val="333333"/>
                </a:solidFill>
              </a:rPr>
              <a:t>I/O compatibility</a:t>
            </a:r>
          </a:p>
          <a:p>
            <a:pPr>
              <a:spcBef>
                <a:spcPts val="538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3200" smtClean="0">
                <a:solidFill>
                  <a:srgbClr val="333333"/>
                </a:solidFill>
              </a:rPr>
              <a:t>Logic optimization</a:t>
            </a:r>
          </a:p>
          <a:p>
            <a:pPr>
              <a:spcBef>
                <a:spcPts val="538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3200" smtClean="0">
                <a:solidFill>
                  <a:srgbClr val="333333"/>
                </a:solidFill>
              </a:rPr>
              <a:t>Cost function: area, speed, power, or a combination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Tx/>
              <a:buSzTx/>
              <a:buFontTx/>
              <a:buNone/>
              <a:defRPr/>
            </a:pPr>
            <a:r>
              <a:rPr lang="en-US" altLang="en-US" sz="4400" smtClean="0">
                <a:solidFill>
                  <a:srgbClr val="004C2B"/>
                </a:solidFill>
              </a:rPr>
              <a:t>Logic Level design (Continued)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/>
          <p:cNvSpPr>
            <a:spLocks noChangeArrowheads="1"/>
          </p:cNvSpPr>
          <p:nvPr/>
        </p:nvSpPr>
        <p:spPr bwMode="auto">
          <a:xfrm>
            <a:off x="3962400" y="3048000"/>
            <a:ext cx="912813" cy="912813"/>
          </a:xfrm>
          <a:prstGeom prst="ellips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3505200" y="2590800"/>
            <a:ext cx="1903413" cy="1827213"/>
          </a:xfrm>
          <a:prstGeom prst="ellips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2971800" y="2057400"/>
            <a:ext cx="2970213" cy="2894013"/>
          </a:xfrm>
          <a:prstGeom prst="ellips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2362200" y="1447800"/>
            <a:ext cx="4189413" cy="4113213"/>
          </a:xfrm>
          <a:prstGeom prst="ellips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676400" y="762000"/>
            <a:ext cx="5561013" cy="5408613"/>
          </a:xfrm>
          <a:prstGeom prst="ellips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4419600" y="1143000"/>
            <a:ext cx="3200400" cy="23622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 flipV="1">
            <a:off x="1066800" y="1219200"/>
            <a:ext cx="3352800" cy="2286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419600" y="3505200"/>
            <a:ext cx="0" cy="2971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451725" y="650875"/>
            <a:ext cx="13827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Structural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33400" y="762000"/>
            <a:ext cx="15176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Behavioural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403725" y="6137275"/>
            <a:ext cx="12144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Physical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3733800" y="609600"/>
            <a:ext cx="16002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7467600" y="2819400"/>
            <a:ext cx="0" cy="12192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505200" y="0"/>
            <a:ext cx="2136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Logic Synthesis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391400" y="2971800"/>
            <a:ext cx="13509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Physical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Synthesis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  <p:bldP spid="6146" grpId="0" animBg="1"/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utoUpdateAnimBg="0"/>
      <p:bldP spid="6154" grpId="0" autoUpdateAnimBg="0"/>
      <p:bldP spid="6155" grpId="0" autoUpdateAnimBg="0"/>
      <p:bldP spid="6156" grpId="0" animBg="1"/>
      <p:bldP spid="6157" grpId="0" animBg="1"/>
      <p:bldP spid="6158" grpId="0" autoUpdateAnimBg="0"/>
      <p:bldP spid="615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Logic Simulation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0813" cy="41132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Simulation is the process of exercising a theoretical model of the design as a function of time for some applied input sequence</a:t>
            </a:r>
          </a:p>
          <a:p>
            <a:pPr>
              <a:spcBef>
                <a:spcPts val="538"/>
              </a:spcBef>
              <a:buClrTx/>
              <a:buSzTx/>
              <a:buFontTx/>
              <a:buNone/>
            </a:pPr>
            <a:endParaRPr lang="en-GB" altLang="en-US" smtClean="0"/>
          </a:p>
          <a:p>
            <a:pPr>
              <a:spcBef>
                <a:spcPts val="538"/>
              </a:spcBef>
            </a:pPr>
            <a:r>
              <a:rPr lang="en-GB" altLang="en-US" smtClean="0"/>
              <a:t>Logic simulation is to aid in verification of a digital system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autoUpdateAnimBg="0"/>
      <p:bldP spid="3481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body"/>
          </p:nvPr>
        </p:nvSpPr>
        <p:spPr>
          <a:xfrm>
            <a:off x="609600" y="1447800"/>
            <a:ext cx="7315200" cy="64849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t"/>
          <a:lstStyle/>
          <a:p>
            <a:pPr>
              <a:spcBef>
                <a:spcPts val="1025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3200" smtClean="0">
                <a:solidFill>
                  <a:srgbClr val="333333"/>
                </a:solidFill>
              </a:rPr>
              <a:t> Components</a:t>
            </a:r>
          </a:p>
          <a:p>
            <a:pPr>
              <a:spcBef>
                <a:spcPts val="1025"/>
              </a:spcBef>
              <a:defRPr/>
            </a:pPr>
            <a:endParaRPr lang="en-GB" altLang="en-US" sz="3200" smtClean="0">
              <a:solidFill>
                <a:srgbClr val="333333"/>
              </a:solidFill>
            </a:endParaRP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models: functional, timing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connectivity: a description of how the basic components are connected together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stimulus: 1’s and 0’s that are applied at specific times to the primary inputs of the design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simulation control</a:t>
            </a:r>
          </a:p>
          <a:p>
            <a:pPr>
              <a:spcBef>
                <a:spcPts val="1025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3200" smtClean="0">
                <a:solidFill>
                  <a:srgbClr val="333333"/>
                </a:solidFill>
              </a:rPr>
              <a:t> States: basic (0, 1, X), strength could be combined with basic; strong (S), resistive (R), high impedance (Z), indeterminate (I)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Tx/>
              <a:buSzTx/>
              <a:buFontTx/>
              <a:buNone/>
              <a:defRPr/>
            </a:pPr>
            <a:r>
              <a:rPr lang="en-US" altLang="en-US" sz="4400" smtClean="0">
                <a:solidFill>
                  <a:srgbClr val="004C2B"/>
                </a:solidFill>
              </a:rPr>
              <a:t>Logic Simulation (Continued)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838200" y="381000"/>
            <a:ext cx="23542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Simulation model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endParaRPr lang="en-GB" altLang="en-US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	- logical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62000" y="1600200"/>
            <a:ext cx="795496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***************************************************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**	Library:	ACME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**	Technology:	2u CMOS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**	Part:		fdrc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**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**	Description:	D flip-flop with rising edge, async. Clear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***************************************************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endParaRPr lang="en-GB" altLang="en-US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model 	fdrc: table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input d, rn;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edge_sense input cp;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output q, qn;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autoUpdateAnimBg="0"/>
      <p:bldP spid="3686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669925" y="650875"/>
            <a:ext cx="8015288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5184775" algn="l"/>
                <a:tab pos="6048375" algn="l"/>
                <a:tab pos="6911975" algn="l"/>
                <a:tab pos="7775575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State_table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endParaRPr lang="en-GB" altLang="en-US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	rn,	cp,	d,	q	::	q,	qn;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*****	------------------------------------------------------------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	0,	(??),	?,	?	::	0,	1,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	1,	(01),	?,	?	::	(d),	!(d);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	1,	(?0),	?,	?	::	N,	!(q);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	1,	(1?),	?,	?	::	N,	!(q);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endParaRPr lang="en-GB" altLang="en-US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end (fdrc:	table);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0813" cy="6842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888"/>
              </a:spcBef>
            </a:pPr>
            <a:r>
              <a:rPr lang="en-GB" altLang="en-US" sz="4000" smtClean="0"/>
              <a:t>Timing Verification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0813" cy="62595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1025"/>
              </a:spcBef>
            </a:pPr>
            <a:r>
              <a:rPr lang="en-GB" altLang="en-US" smtClean="0"/>
              <a:t> Process of making accurate delay     prediction and to detect timing violation in the design. These violations include set-up time, hold time, races and spikes.</a:t>
            </a:r>
          </a:p>
          <a:p>
            <a:pPr>
              <a:spcBef>
                <a:spcPts val="1025"/>
              </a:spcBef>
            </a:pPr>
            <a:r>
              <a:rPr lang="en-GB" altLang="en-US" smtClean="0"/>
              <a:t> Delay through the circuit is a function of: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intrinsic delay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number of loads connected to each net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temperature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voltage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process variation, layout</a:t>
            </a:r>
          </a:p>
          <a:p>
            <a:pPr>
              <a:spcBef>
                <a:spcPts val="1025"/>
              </a:spcBef>
            </a:pPr>
            <a:r>
              <a:rPr lang="en-GB" altLang="en-US" smtClean="0"/>
              <a:t>Typically, best and worst case scenarios should be considered.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utoUpdateAnimBg="0"/>
      <p:bldP spid="3891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738"/>
              </a:spcBef>
            </a:pPr>
            <a:r>
              <a:rPr lang="en-GB" altLang="en-US" sz="3200" smtClean="0"/>
              <a:t>Simulator uses a set of equations to calculate exact delays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0813" cy="41132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1025"/>
              </a:spcBef>
            </a:pPr>
            <a:r>
              <a:rPr lang="en-GB" altLang="en-US" smtClean="0"/>
              <a:t> Fan-out	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td = t(int) + K*L 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t(int) = intrinsic delay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K = drive factor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L = sum of equivalent loads         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 autoUpdateAnimBg="0"/>
      <p:bldP spid="3993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body"/>
          </p:nvPr>
        </p:nvSpPr>
        <p:spPr>
          <a:xfrm>
            <a:off x="762000" y="1524000"/>
            <a:ext cx="7467600" cy="4724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t"/>
          <a:lstStyle/>
          <a:p>
            <a:pPr>
              <a:lnSpc>
                <a:spcPct val="75000"/>
              </a:lnSpc>
              <a:spcBef>
                <a:spcPts val="1513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 temperature	td = td/FT		FT = (T2/T1) -M</a:t>
            </a:r>
          </a:p>
          <a:p>
            <a:pPr>
              <a:lnSpc>
                <a:spcPct val="75000"/>
              </a:lnSpc>
              <a:spcBef>
                <a:spcPts val="1288"/>
              </a:spcBef>
              <a:defRPr/>
            </a:pPr>
            <a:endParaRPr lang="en-GB" altLang="en-US" sz="2800" smtClean="0">
              <a:solidFill>
                <a:srgbClr val="333333"/>
              </a:solidFill>
            </a:endParaRPr>
          </a:p>
          <a:p>
            <a:pPr>
              <a:lnSpc>
                <a:spcPct val="75000"/>
              </a:lnSpc>
              <a:spcBef>
                <a:spcPts val="1513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  voltage		t’d = td/[VDDr(1 + 0.0f)]</a:t>
            </a:r>
          </a:p>
          <a:p>
            <a:pPr>
              <a:lnSpc>
                <a:spcPct val="75000"/>
              </a:lnSpc>
              <a:spcBef>
                <a:spcPts val="1025"/>
              </a:spcBef>
              <a:defRPr/>
            </a:pPr>
            <a:endParaRPr lang="en-GB" altLang="en-US" sz="2800" smtClean="0">
              <a:solidFill>
                <a:srgbClr val="333333"/>
              </a:solidFill>
            </a:endParaRPr>
          </a:p>
          <a:p>
            <a:pPr>
              <a:lnSpc>
                <a:spcPct val="75000"/>
              </a:lnSpc>
              <a:spcBef>
                <a:spcPts val="1250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 process		t’d = td(1 + 0.01Fp), Fp = 					= processing variation factor</a:t>
            </a:r>
          </a:p>
          <a:p>
            <a:pPr>
              <a:lnSpc>
                <a:spcPct val="75000"/>
              </a:lnSpc>
              <a:spcBef>
                <a:spcPts val="1025"/>
              </a:spcBef>
              <a:defRPr/>
            </a:pPr>
            <a:endParaRPr lang="en-GB" altLang="en-US" sz="2800" smtClean="0">
              <a:solidFill>
                <a:srgbClr val="333333"/>
              </a:solidFill>
            </a:endParaRPr>
          </a:p>
          <a:p>
            <a:pPr>
              <a:lnSpc>
                <a:spcPct val="75000"/>
              </a:lnSpc>
              <a:spcBef>
                <a:spcPts val="1025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 layout information is normally supplied in two forms:</a:t>
            </a:r>
          </a:p>
          <a:p>
            <a:pPr marL="742950" lvl="1" indent="-285750">
              <a:lnSpc>
                <a:spcPct val="75000"/>
              </a:lnSpc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pre-layout estimation</a:t>
            </a:r>
          </a:p>
          <a:p>
            <a:pPr marL="742950" lvl="1" indent="-285750">
              <a:lnSpc>
                <a:spcPct val="75000"/>
              </a:lnSpc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post-layout: back annotation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Tx/>
              <a:buSzTx/>
              <a:buFontTx/>
              <a:buNone/>
              <a:defRPr/>
            </a:pPr>
            <a:r>
              <a:rPr lang="en-US" altLang="en-US" sz="4400" smtClean="0">
                <a:solidFill>
                  <a:srgbClr val="004C2B"/>
                </a:solidFill>
              </a:rPr>
              <a:t>Timing Verification (Continued)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533400" y="1662113"/>
            <a:ext cx="7770813" cy="51958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t"/>
          <a:lstStyle/>
          <a:p>
            <a:pPr>
              <a:spcBef>
                <a:spcPts val="1025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3200" smtClean="0">
                <a:solidFill>
                  <a:srgbClr val="333333"/>
                </a:solidFill>
              </a:rPr>
              <a:t> hazards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spikes: inertial and transport delays</a:t>
            </a:r>
          </a:p>
          <a:p>
            <a:pPr>
              <a:spcBef>
                <a:spcPts val="738"/>
              </a:spcBef>
              <a:defRPr/>
            </a:pPr>
            <a:endParaRPr lang="en-GB" altLang="en-US" sz="3200" smtClean="0">
              <a:solidFill>
                <a:srgbClr val="333333"/>
              </a:solidFill>
            </a:endParaRPr>
          </a:p>
          <a:p>
            <a:pPr>
              <a:spcBef>
                <a:spcPts val="738"/>
              </a:spcBef>
              <a:defRPr/>
            </a:pPr>
            <a:endParaRPr lang="en-GB" altLang="en-US" sz="3200" smtClean="0">
              <a:solidFill>
                <a:srgbClr val="333333"/>
              </a:solidFill>
            </a:endParaRPr>
          </a:p>
          <a:p>
            <a:pPr>
              <a:spcBef>
                <a:spcPts val="738"/>
              </a:spcBef>
              <a:defRPr/>
            </a:pPr>
            <a:endParaRPr lang="en-GB" altLang="en-US" sz="3200" smtClean="0">
              <a:solidFill>
                <a:srgbClr val="333333"/>
              </a:solidFill>
            </a:endParaRPr>
          </a:p>
          <a:p>
            <a:pPr>
              <a:spcBef>
                <a:spcPts val="738"/>
              </a:spcBef>
              <a:defRPr/>
            </a:pPr>
            <a:endParaRPr lang="en-GB" altLang="en-US" sz="3200" smtClean="0">
              <a:solidFill>
                <a:srgbClr val="333333"/>
              </a:solidFill>
            </a:endParaRPr>
          </a:p>
          <a:p>
            <a:pPr>
              <a:spcBef>
                <a:spcPts val="738"/>
              </a:spcBef>
              <a:defRPr/>
            </a:pPr>
            <a:endParaRPr lang="en-GB" altLang="en-US" sz="3200" smtClean="0">
              <a:solidFill>
                <a:srgbClr val="333333"/>
              </a:solidFill>
            </a:endParaRPr>
          </a:p>
          <a:p>
            <a:pPr>
              <a:spcBef>
                <a:spcPts val="738"/>
              </a:spcBef>
              <a:defRPr/>
            </a:pPr>
            <a:endParaRPr lang="en-GB" altLang="en-US" sz="3200" smtClean="0">
              <a:solidFill>
                <a:srgbClr val="333333"/>
              </a:solidFill>
            </a:endParaRPr>
          </a:p>
          <a:p>
            <a:pPr>
              <a:spcBef>
                <a:spcPts val="738"/>
              </a:spcBef>
              <a:defRPr/>
            </a:pPr>
            <a:endParaRPr lang="en-GB" altLang="en-US" sz="3200" smtClean="0">
              <a:solidFill>
                <a:srgbClr val="333333"/>
              </a:solidFill>
            </a:endParaRP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set-up time/hold time/minimum pulse width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447800" y="3810000"/>
            <a:ext cx="4494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2286000" y="3581400"/>
            <a:ext cx="0" cy="6096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2286000" y="3581400"/>
            <a:ext cx="762000" cy="304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H="1">
            <a:off x="2286000" y="3886200"/>
            <a:ext cx="762000" cy="304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>
            <a:off x="1828800" y="3886200"/>
            <a:ext cx="4572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3048000" y="3886200"/>
            <a:ext cx="4572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800600" y="3886200"/>
            <a:ext cx="1143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V="1">
            <a:off x="5943600" y="3429000"/>
            <a:ext cx="0" cy="4572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5943600" y="3429000"/>
            <a:ext cx="4572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6400800" y="3429000"/>
            <a:ext cx="0" cy="4572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6400800" y="3886200"/>
            <a:ext cx="1905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4800600" y="4648200"/>
            <a:ext cx="35052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800600" y="5410200"/>
            <a:ext cx="21336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V="1">
            <a:off x="6934200" y="5029200"/>
            <a:ext cx="0" cy="381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6934200" y="5029200"/>
            <a:ext cx="762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7696200" y="5029200"/>
            <a:ext cx="0" cy="381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7696200" y="5410200"/>
            <a:ext cx="6096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1812925" y="4537075"/>
            <a:ext cx="13192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tPLH = 2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tPHL = 1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4251325" y="4232275"/>
            <a:ext cx="10429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inertial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4267200" y="4953000"/>
            <a:ext cx="12652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transport</a:t>
            </a:r>
          </a:p>
        </p:txBody>
      </p:sp>
      <p:sp>
        <p:nvSpPr>
          <p:cNvPr id="42006" name="Rectangle 22"/>
          <p:cNvSpPr>
            <a:spLocks noGrp="1" noChangeArrowheads="1"/>
          </p:cNvSpPr>
          <p:nvPr>
            <p:ph type="title" idx="1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Tx/>
              <a:buSzTx/>
              <a:buFontTx/>
              <a:buNone/>
              <a:defRPr/>
            </a:pPr>
            <a:r>
              <a:rPr lang="en-US" altLang="en-US" sz="4400" smtClean="0">
                <a:solidFill>
                  <a:srgbClr val="004C2B"/>
                </a:solidFill>
              </a:rPr>
              <a:t>Timing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autoUpdateAnimBg="0"/>
      <p:bldP spid="41986" grpId="0" animBg="1"/>
      <p:bldP spid="41987" grpId="0" animBg="1"/>
      <p:bldP spid="41988" grpId="0" animBg="1"/>
      <p:bldP spid="41989" grpId="0" animBg="1"/>
      <p:bldP spid="41990" grpId="0" animBg="1"/>
      <p:bldP spid="41991" grpId="0" animBg="1"/>
      <p:bldP spid="41992" grpId="0" animBg="1"/>
      <p:bldP spid="41993" grpId="0" animBg="1"/>
      <p:bldP spid="41994" grpId="0" animBg="1"/>
      <p:bldP spid="41995" grpId="0" animBg="1"/>
      <p:bldP spid="41996" grpId="0" animBg="1"/>
      <p:bldP spid="41997" grpId="0" animBg="1"/>
      <p:bldP spid="41998" grpId="0" animBg="1"/>
      <p:bldP spid="41999" grpId="0" animBg="1"/>
      <p:bldP spid="42000" grpId="0" animBg="1"/>
      <p:bldP spid="42001" grpId="0" animBg="1"/>
      <p:bldP spid="42002" grpId="0" animBg="1"/>
      <p:bldP spid="42003" grpId="0" autoUpdateAnimBg="0"/>
      <p:bldP spid="42004" grpId="0" autoUpdateAnimBg="0"/>
      <p:bldP spid="42005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body"/>
          </p:nvPr>
        </p:nvSpPr>
        <p:spPr>
          <a:xfrm>
            <a:off x="533400" y="1600200"/>
            <a:ext cx="7848600" cy="4876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t"/>
          <a:lstStyle/>
          <a:p>
            <a:pPr>
              <a:spcBef>
                <a:spcPts val="1025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 Critical path analysis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detection of timing violation for data path structure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the process is simply adding up path delays and compute the result with the period of the clock at the destination (F/F)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path analysis is not simulation and does not utilize information about the functionality of the device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400" smtClean="0">
                <a:solidFill>
                  <a:srgbClr val="333333"/>
                </a:solidFill>
              </a:rPr>
              <a:t>look for two parameters</a:t>
            </a:r>
          </a:p>
          <a:p>
            <a:pPr marL="1143000" lvl="2" indent="-228600"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000" smtClean="0">
                <a:solidFill>
                  <a:srgbClr val="333333"/>
                </a:solidFill>
              </a:rPr>
              <a:t>hold slack = clock period - hold path time</a:t>
            </a:r>
          </a:p>
          <a:p>
            <a:pPr marL="1143000" lvl="2" indent="-228600"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000" smtClean="0">
                <a:solidFill>
                  <a:srgbClr val="333333"/>
                </a:solidFill>
              </a:rPr>
              <a:t>set up slack = clock period - set up path time</a:t>
            </a:r>
          </a:p>
          <a:p>
            <a:pPr marL="1143000" lvl="2" indent="-228600"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000" smtClean="0">
                <a:solidFill>
                  <a:srgbClr val="333333"/>
                </a:solidFill>
              </a:rPr>
              <a:t>slack &gt;= 0</a:t>
            </a:r>
          </a:p>
          <a:p>
            <a:pPr marL="1143000" lvl="2" indent="-228600">
              <a:spcBef>
                <a:spcPts val="650"/>
              </a:spcBef>
              <a:buClr>
                <a:srgbClr val="333333"/>
              </a:buClr>
              <a:buSzPct val="100000"/>
              <a:buFont typeface="Times" pitchFamily="18" charset="0"/>
              <a:buChar char="·"/>
              <a:defRPr/>
            </a:pPr>
            <a:r>
              <a:rPr lang="en-GB" altLang="en-US" sz="2000" smtClean="0">
                <a:solidFill>
                  <a:srgbClr val="333333"/>
                </a:solidFill>
              </a:rPr>
              <a:t>paths are chosen to provide the least amount of available set up or hold times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Tx/>
              <a:buSzTx/>
              <a:buFontTx/>
              <a:buNone/>
              <a:defRPr/>
            </a:pPr>
            <a:r>
              <a:rPr lang="en-US" altLang="en-US" sz="4400" smtClean="0">
                <a:solidFill>
                  <a:srgbClr val="004C2B"/>
                </a:solidFill>
              </a:rPr>
              <a:t>Timing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Structural layout synthesis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0813" cy="59769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1025"/>
              </a:spcBef>
            </a:pPr>
            <a:r>
              <a:rPr lang="en-GB" altLang="en-US" smtClean="0"/>
              <a:t> Floor planning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it is the exercise of arranging blocks of layout within a chip to minimize area or to maximize speed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floor plan editors provide graphical feedback about the size and placement of modules (without showing details), also the connectivity information between the modules in the form rat’s-not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floor planning could be done manually, or automatically with manual intervention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factors influencing floor planning (core &amp; I/Os)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utoUpdateAnimBg="0"/>
      <p:bldP spid="4403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val 1"/>
          <p:cNvSpPr>
            <a:spLocks noChangeArrowheads="1"/>
          </p:cNvSpPr>
          <p:nvPr/>
        </p:nvSpPr>
        <p:spPr bwMode="auto">
          <a:xfrm>
            <a:off x="3962400" y="3048000"/>
            <a:ext cx="912813" cy="912813"/>
          </a:xfrm>
          <a:prstGeom prst="ellips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3505200" y="2590800"/>
            <a:ext cx="1903413" cy="1827213"/>
          </a:xfrm>
          <a:prstGeom prst="ellips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2971800" y="2057400"/>
            <a:ext cx="2970213" cy="2894013"/>
          </a:xfrm>
          <a:prstGeom prst="ellips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2362200" y="1447800"/>
            <a:ext cx="4189413" cy="4113213"/>
          </a:xfrm>
          <a:prstGeom prst="ellips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676400" y="762000"/>
            <a:ext cx="5561013" cy="5408613"/>
          </a:xfrm>
          <a:prstGeom prst="ellips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4419600" y="1143000"/>
            <a:ext cx="3200400" cy="23622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 flipV="1">
            <a:off x="1066800" y="1219200"/>
            <a:ext cx="3352800" cy="2286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419600" y="3505200"/>
            <a:ext cx="0" cy="2971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973571" y="650875"/>
            <a:ext cx="186086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Structural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0479" y="800894"/>
            <a:ext cx="19812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Behavioural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786981" y="6403974"/>
            <a:ext cx="15700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Physical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886200" y="381000"/>
            <a:ext cx="1079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System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657600" y="1066800"/>
            <a:ext cx="16700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Algorithmic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352800" y="1676400"/>
            <a:ext cx="24384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Micro architecture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962400" y="2209800"/>
            <a:ext cx="9683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Logic 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886200" y="2667000"/>
            <a:ext cx="1027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Circuit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733800" y="3810000"/>
            <a:ext cx="15176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Rectangles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962400" y="4343400"/>
            <a:ext cx="8080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Cells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733800" y="4876800"/>
            <a:ext cx="1535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Macro-cells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886200" y="5486400"/>
            <a:ext cx="12493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Modules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551237" y="5983287"/>
            <a:ext cx="22399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Chips, boards… 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6324600" y="1447800"/>
            <a:ext cx="13684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Processor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943600" y="1905000"/>
            <a:ext cx="24923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Hardware modules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5257800" y="2362200"/>
            <a:ext cx="1993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ALU, registers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4953000" y="2743200"/>
            <a:ext cx="1571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Gates, F/Fs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4572000" y="3124200"/>
            <a:ext cx="15367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Transistors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1219200" y="1600200"/>
            <a:ext cx="11985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Systems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1371600" y="1981200"/>
            <a:ext cx="15700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Algorithms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1447800" y="2362200"/>
            <a:ext cx="22034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Register transfer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676400" y="2743200"/>
            <a:ext cx="2187576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Logic Equations</a:t>
            </a:r>
            <a:endParaRPr lang="en-GB" altLang="en-US" dirty="0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1981200" y="3124200"/>
            <a:ext cx="23050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Transfer function</a:t>
            </a:r>
          </a:p>
        </p:txBody>
      </p:sp>
      <p:sp>
        <p:nvSpPr>
          <p:cNvPr id="7201" name="Line 32"/>
          <p:cNvSpPr>
            <a:spLocks noChangeShapeType="1"/>
          </p:cNvSpPr>
          <p:nvPr/>
        </p:nvSpPr>
        <p:spPr bwMode="auto">
          <a:xfrm>
            <a:off x="3505200" y="381000"/>
            <a:ext cx="1828800" cy="0"/>
          </a:xfrm>
          <a:prstGeom prst="line">
            <a:avLst/>
          </a:prstGeom>
          <a:ln>
            <a:headEnd/>
            <a:tailEnd type="triangle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202" name="Line 33"/>
          <p:cNvSpPr>
            <a:spLocks noChangeShapeType="1"/>
          </p:cNvSpPr>
          <p:nvPr/>
        </p:nvSpPr>
        <p:spPr bwMode="auto">
          <a:xfrm>
            <a:off x="7620000" y="3048000"/>
            <a:ext cx="0" cy="1676400"/>
          </a:xfrm>
          <a:prstGeom prst="line">
            <a:avLst/>
          </a:prstGeom>
          <a:ln>
            <a:headEnd/>
            <a:tailEnd type="triangle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 Box 34"/>
          <p:cNvSpPr txBox="1">
            <a:spLocks noChangeArrowheads="1"/>
          </p:cNvSpPr>
          <p:nvPr/>
        </p:nvSpPr>
        <p:spPr bwMode="auto">
          <a:xfrm>
            <a:off x="3375818" y="-18477"/>
            <a:ext cx="2085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Logic synthesis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7746238" y="3352006"/>
            <a:ext cx="1379474" cy="92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Physical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synthesis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utoUpdateAnimBg="0"/>
      <p:bldP spid="7178" grpId="0" autoUpdateAnimBg="0"/>
      <p:bldP spid="7179" grpId="0" autoUpdateAnimBg="0"/>
      <p:bldP spid="7180" grpId="0" autoUpdateAnimBg="0"/>
      <p:bldP spid="7181" grpId="0" autoUpdateAnimBg="0"/>
      <p:bldP spid="7182" grpId="0" autoUpdateAnimBg="0"/>
      <p:bldP spid="7183" grpId="0" autoUpdateAnimBg="0"/>
      <p:bldP spid="7184" grpId="0" autoUpdateAnimBg="0"/>
      <p:bldP spid="7185" grpId="0" autoUpdateAnimBg="0"/>
      <p:bldP spid="7186" grpId="0" autoUpdateAnimBg="0"/>
      <p:bldP spid="7187" grpId="0" autoUpdateAnimBg="0"/>
      <p:bldP spid="7188" grpId="0" autoUpdateAnimBg="0"/>
      <p:bldP spid="7189" grpId="0" autoUpdateAnimBg="0"/>
      <p:bldP spid="7190" grpId="0" autoUpdateAnimBg="0"/>
      <p:bldP spid="7191" grpId="0" autoUpdateAnimBg="0"/>
      <p:bldP spid="7192" grpId="0" autoUpdateAnimBg="0"/>
      <p:bldP spid="7193" grpId="0" autoUpdateAnimBg="0"/>
      <p:bldP spid="7194" grpId="0" autoUpdateAnimBg="0"/>
      <p:bldP spid="7195" grpId="0" autoUpdateAnimBg="0"/>
      <p:bldP spid="7196" grpId="0" autoUpdateAnimBg="0"/>
      <p:bldP spid="7197" grpId="0" autoUpdateAnimBg="0"/>
      <p:bldP spid="7198" grpId="0" autoUpdateAnimBg="0"/>
      <p:bldP spid="7199" grpId="0" autoUpdateAnimBg="0"/>
      <p:bldP spid="2" grpId="0" autoUpdateAnimBg="0"/>
      <p:bldP spid="7203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1"/>
          <p:cNvSpPr>
            <a:spLocks noChangeArrowheads="1"/>
          </p:cNvSpPr>
          <p:nvPr/>
        </p:nvSpPr>
        <p:spPr bwMode="auto">
          <a:xfrm>
            <a:off x="2667000" y="1295400"/>
            <a:ext cx="1370013" cy="1903413"/>
          </a:xfrm>
          <a:prstGeom prst="roundRect">
            <a:avLst>
              <a:gd name="adj" fmla="val 116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5334000" y="1295400"/>
            <a:ext cx="1370013" cy="1370013"/>
          </a:xfrm>
          <a:prstGeom prst="roundRect">
            <a:avLst>
              <a:gd name="adj" fmla="val 116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2667000" y="4343400"/>
            <a:ext cx="1370013" cy="912813"/>
          </a:xfrm>
          <a:prstGeom prst="roundRect">
            <a:avLst>
              <a:gd name="adj" fmla="val 171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5334000" y="4343400"/>
            <a:ext cx="1293813" cy="912813"/>
          </a:xfrm>
          <a:prstGeom prst="roundRect">
            <a:avLst>
              <a:gd name="adj" fmla="val 171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1981200" y="762000"/>
            <a:ext cx="5484813" cy="5027613"/>
          </a:xfrm>
          <a:prstGeom prst="roundRect">
            <a:avLst>
              <a:gd name="adj" fmla="val 28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1600200" y="457200"/>
            <a:ext cx="6246813" cy="5637213"/>
          </a:xfrm>
          <a:prstGeom prst="roundRect">
            <a:avLst>
              <a:gd name="adj" fmla="val 28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V="1">
            <a:off x="3581400" y="762000"/>
            <a:ext cx="304800" cy="533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V="1">
            <a:off x="3352800" y="762000"/>
            <a:ext cx="0" cy="533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 flipV="1">
            <a:off x="2667000" y="762000"/>
            <a:ext cx="381000" cy="533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 flipV="1">
            <a:off x="1981200" y="1524000"/>
            <a:ext cx="685800" cy="381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1981200" y="2819400"/>
            <a:ext cx="68580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1981200" y="4648200"/>
            <a:ext cx="6858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1981200" y="5029200"/>
            <a:ext cx="6858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2667000" y="5257800"/>
            <a:ext cx="381000" cy="533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3200400" y="5257800"/>
            <a:ext cx="228600" cy="533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5486400" y="2667000"/>
            <a:ext cx="1066800" cy="1676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5486400" y="2667000"/>
            <a:ext cx="990600" cy="1676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5715000" y="2667000"/>
            <a:ext cx="533400" cy="1676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5715000" y="2667000"/>
            <a:ext cx="533400" cy="1676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4038600" y="4419600"/>
            <a:ext cx="2590800" cy="762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flipV="1">
            <a:off x="4038600" y="4572000"/>
            <a:ext cx="2590800" cy="152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V="1">
            <a:off x="4038600" y="4800600"/>
            <a:ext cx="2590800" cy="152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4038600" y="5105400"/>
            <a:ext cx="2590800" cy="762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>
            <a:off x="5638800" y="5257800"/>
            <a:ext cx="685800" cy="533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5715000" y="5257800"/>
            <a:ext cx="685800" cy="533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 flipV="1">
            <a:off x="4038600" y="2514600"/>
            <a:ext cx="1295400" cy="2057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 flipV="1">
            <a:off x="4038600" y="1447800"/>
            <a:ext cx="1295400" cy="2286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 flipV="1">
            <a:off x="4038600" y="1752600"/>
            <a:ext cx="1295400" cy="152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4038600" y="2057400"/>
            <a:ext cx="1295400" cy="762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6" name="Line 30"/>
          <p:cNvSpPr>
            <a:spLocks noChangeShapeType="1"/>
          </p:cNvSpPr>
          <p:nvPr/>
        </p:nvSpPr>
        <p:spPr bwMode="auto">
          <a:xfrm>
            <a:off x="4038600" y="2209800"/>
            <a:ext cx="1295400" cy="152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3184525" y="2022475"/>
            <a:ext cx="4032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A</a:t>
            </a: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3124200" y="4572000"/>
            <a:ext cx="3857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B</a:t>
            </a: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5851525" y="1717675"/>
            <a:ext cx="3857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C</a:t>
            </a: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5851525" y="4613275"/>
            <a:ext cx="4032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animBg="1"/>
      <p:bldP spid="45058" grpId="0" animBg="1"/>
      <p:bldP spid="45059" grpId="0" animBg="1"/>
      <p:bldP spid="45060" grpId="0" animBg="1"/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 animBg="1"/>
      <p:bldP spid="45073" grpId="0" animBg="1"/>
      <p:bldP spid="45074" grpId="0" animBg="1"/>
      <p:bldP spid="45075" grpId="0" animBg="1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utoUpdateAnimBg="0"/>
      <p:bldP spid="45088" grpId="0" autoUpdateAnimBg="0"/>
      <p:bldP spid="45089" grpId="0" autoUpdateAnimBg="0"/>
      <p:bldP spid="4509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Placement and routing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0813" cy="45847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Placement: is the task of placing modules adjacent to each other to minimize area or cycle time</a:t>
            </a:r>
          </a:p>
          <a:p>
            <a:pPr>
              <a:spcBef>
                <a:spcPts val="538"/>
              </a:spcBef>
            </a:pPr>
            <a:r>
              <a:rPr lang="en-GB" altLang="en-US" smtClean="0"/>
              <a:t>two algorithms: min-cut, simulated annealing</a:t>
            </a:r>
          </a:p>
          <a:p>
            <a:pPr>
              <a:spcBef>
                <a:spcPts val="538"/>
              </a:spcBef>
            </a:pPr>
            <a:r>
              <a:rPr lang="en-GB" altLang="en-US" smtClean="0"/>
              <a:t>routing: a router takes a module placement and a list of connections, connects the modules with wires</a:t>
            </a:r>
          </a:p>
          <a:p>
            <a:pPr>
              <a:spcBef>
                <a:spcPts val="538"/>
              </a:spcBef>
            </a:pPr>
            <a:r>
              <a:rPr lang="en-GB" altLang="en-US" smtClean="0"/>
              <a:t>types of routers: channel, switch box, maze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 autoUpdateAnimBg="0"/>
      <p:bldP spid="46082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 noChangeArrowheads="1"/>
          </p:cNvSpPr>
          <p:nvPr/>
        </p:nvSpPr>
        <p:spPr bwMode="auto">
          <a:xfrm>
            <a:off x="2209800" y="762000"/>
            <a:ext cx="5027613" cy="912813"/>
          </a:xfrm>
          <a:prstGeom prst="roundRect">
            <a:avLst>
              <a:gd name="adj" fmla="val 171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2209800" y="2438400"/>
            <a:ext cx="5027613" cy="912813"/>
          </a:xfrm>
          <a:prstGeom prst="roundRect">
            <a:avLst>
              <a:gd name="adj" fmla="val 171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2209800" y="5334000"/>
            <a:ext cx="5027613" cy="912813"/>
          </a:xfrm>
          <a:prstGeom prst="roundRect">
            <a:avLst>
              <a:gd name="adj" fmla="val 171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2590800" y="7620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2971800" y="7620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4953000" y="7620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5562600" y="7620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6172200" y="7620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4114800" y="24384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495800" y="24384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181600" y="24384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6172200" y="24384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6553200" y="24384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6934200" y="24384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5181600" y="53340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4495800" y="53340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2819400" y="53340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3429000" y="53340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5867400" y="53340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6248400" y="53340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2193925" y="1004888"/>
            <a:ext cx="5064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438"/>
              </a:spcBef>
              <a:defRPr/>
            </a:pPr>
            <a:r>
              <a:rPr lang="en-GB" altLang="en-US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inv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2667000" y="990600"/>
            <a:ext cx="1825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2590800" y="990600"/>
            <a:ext cx="5318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438"/>
              </a:spcBef>
              <a:defRPr/>
            </a:pPr>
            <a:r>
              <a:rPr lang="en-GB" altLang="en-US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inv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3641725" y="955675"/>
            <a:ext cx="571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reg</a:t>
            </a:r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4953000" y="1066800"/>
            <a:ext cx="6397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nd2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5546725" y="955675"/>
            <a:ext cx="1825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5562600" y="1066800"/>
            <a:ext cx="6397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nd2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2270125" y="5603875"/>
            <a:ext cx="1825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2819400" y="5562600"/>
            <a:ext cx="6397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nd2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2286000" y="5562600"/>
            <a:ext cx="6397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nd2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479925" y="5680075"/>
            <a:ext cx="1825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4495800" y="5562600"/>
            <a:ext cx="6397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nd2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5257800" y="5562600"/>
            <a:ext cx="6397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nd2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6477000" y="5562600"/>
            <a:ext cx="6397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nd2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4572000" y="2667000"/>
            <a:ext cx="6397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nd2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6172200" y="2743200"/>
            <a:ext cx="5318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438"/>
              </a:spcBef>
              <a:defRPr/>
            </a:pPr>
            <a:r>
              <a:rPr lang="en-GB" altLang="en-US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inv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6477000" y="2743200"/>
            <a:ext cx="5318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438"/>
              </a:spcBef>
              <a:defRPr/>
            </a:pPr>
            <a:r>
              <a:rPr lang="en-GB" altLang="en-US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inv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6858000" y="2743200"/>
            <a:ext cx="5318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438"/>
              </a:spcBef>
              <a:defRPr/>
            </a:pPr>
            <a:r>
              <a:rPr lang="en-GB" altLang="en-US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inv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5791200" y="5562600"/>
            <a:ext cx="5318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438"/>
              </a:spcBef>
              <a:defRPr/>
            </a:pPr>
            <a:r>
              <a:rPr lang="en-GB" altLang="en-US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inv</a:t>
            </a: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4038600" y="2667000"/>
            <a:ext cx="5318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438"/>
              </a:spcBef>
              <a:defRPr/>
            </a:pPr>
            <a:r>
              <a:rPr lang="en-GB" altLang="en-US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inv</a:t>
            </a: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2895600" y="2667000"/>
            <a:ext cx="571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reg</a:t>
            </a: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6400800" y="1066800"/>
            <a:ext cx="6397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nd3</a:t>
            </a: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5334000" y="2667000"/>
            <a:ext cx="6397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nd3</a:t>
            </a: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3657600" y="5562600"/>
            <a:ext cx="6397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nd3</a:t>
            </a:r>
          </a:p>
        </p:txBody>
      </p:sp>
      <p:sp>
        <p:nvSpPr>
          <p:cNvPr id="47149" name="Line 45"/>
          <p:cNvSpPr>
            <a:spLocks noChangeShapeType="1"/>
          </p:cNvSpPr>
          <p:nvPr/>
        </p:nvSpPr>
        <p:spPr bwMode="auto">
          <a:xfrm>
            <a:off x="2209800" y="1676400"/>
            <a:ext cx="0" cy="762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0" name="Line 46"/>
          <p:cNvSpPr>
            <a:spLocks noChangeShapeType="1"/>
          </p:cNvSpPr>
          <p:nvPr/>
        </p:nvSpPr>
        <p:spPr bwMode="auto">
          <a:xfrm>
            <a:off x="2209800" y="3352800"/>
            <a:ext cx="0" cy="19812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1" name="Line 47"/>
          <p:cNvSpPr>
            <a:spLocks noChangeShapeType="1"/>
          </p:cNvSpPr>
          <p:nvPr/>
        </p:nvSpPr>
        <p:spPr bwMode="auto">
          <a:xfrm>
            <a:off x="7239000" y="1676400"/>
            <a:ext cx="0" cy="762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2" name="Line 48"/>
          <p:cNvSpPr>
            <a:spLocks noChangeShapeType="1"/>
          </p:cNvSpPr>
          <p:nvPr/>
        </p:nvSpPr>
        <p:spPr bwMode="auto">
          <a:xfrm>
            <a:off x="7239000" y="3352800"/>
            <a:ext cx="0" cy="19812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3641725" y="1870075"/>
            <a:ext cx="18986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Channel route</a:t>
            </a:r>
          </a:p>
        </p:txBody>
      </p:sp>
      <p:sp>
        <p:nvSpPr>
          <p:cNvPr id="47154" name="AutoShape 50"/>
          <p:cNvSpPr>
            <a:spLocks noChangeArrowheads="1"/>
          </p:cNvSpPr>
          <p:nvPr/>
        </p:nvSpPr>
        <p:spPr bwMode="auto">
          <a:xfrm>
            <a:off x="3581400" y="3124200"/>
            <a:ext cx="227013" cy="912813"/>
          </a:xfrm>
          <a:prstGeom prst="roundRect">
            <a:avLst>
              <a:gd name="adj" fmla="val 694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7155" name="AutoShape 51"/>
          <p:cNvSpPr>
            <a:spLocks noChangeArrowheads="1"/>
          </p:cNvSpPr>
          <p:nvPr/>
        </p:nvSpPr>
        <p:spPr bwMode="auto">
          <a:xfrm>
            <a:off x="3581400" y="3810000"/>
            <a:ext cx="2589213" cy="227013"/>
          </a:xfrm>
          <a:prstGeom prst="roundRect">
            <a:avLst>
              <a:gd name="adj" fmla="val 694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7156" name="AutoShape 52"/>
          <p:cNvSpPr>
            <a:spLocks noChangeArrowheads="1"/>
          </p:cNvSpPr>
          <p:nvPr/>
        </p:nvSpPr>
        <p:spPr bwMode="auto">
          <a:xfrm>
            <a:off x="5943600" y="3810000"/>
            <a:ext cx="227013" cy="1674813"/>
          </a:xfrm>
          <a:prstGeom prst="roundRect">
            <a:avLst>
              <a:gd name="adj" fmla="val 694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7157" name="AutoShape 53"/>
          <p:cNvSpPr>
            <a:spLocks noChangeArrowheads="1"/>
          </p:cNvSpPr>
          <p:nvPr/>
        </p:nvSpPr>
        <p:spPr bwMode="auto">
          <a:xfrm>
            <a:off x="2514600" y="3124200"/>
            <a:ext cx="227013" cy="1674813"/>
          </a:xfrm>
          <a:prstGeom prst="roundRect">
            <a:avLst>
              <a:gd name="adj" fmla="val 694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7158" name="AutoShape 54"/>
          <p:cNvSpPr>
            <a:spLocks noChangeArrowheads="1"/>
          </p:cNvSpPr>
          <p:nvPr/>
        </p:nvSpPr>
        <p:spPr bwMode="auto">
          <a:xfrm>
            <a:off x="2514600" y="4572000"/>
            <a:ext cx="4418013" cy="227013"/>
          </a:xfrm>
          <a:prstGeom prst="roundRect">
            <a:avLst>
              <a:gd name="adj" fmla="val 694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7159" name="AutoShape 55"/>
          <p:cNvSpPr>
            <a:spLocks noChangeArrowheads="1"/>
          </p:cNvSpPr>
          <p:nvPr/>
        </p:nvSpPr>
        <p:spPr bwMode="auto">
          <a:xfrm>
            <a:off x="6705600" y="4572000"/>
            <a:ext cx="227013" cy="912813"/>
          </a:xfrm>
          <a:prstGeom prst="roundRect">
            <a:avLst>
              <a:gd name="adj" fmla="val 694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7160" name="Text Box 56"/>
          <p:cNvSpPr txBox="1">
            <a:spLocks noChangeArrowheads="1"/>
          </p:cNvSpPr>
          <p:nvPr/>
        </p:nvSpPr>
        <p:spPr bwMode="auto">
          <a:xfrm>
            <a:off x="3657600" y="4038600"/>
            <a:ext cx="18986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Channel route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4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4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4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4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4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4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animBg="1"/>
      <p:bldP spid="47106" grpId="0" animBg="1"/>
      <p:bldP spid="47107" grpId="0" animBg="1"/>
      <p:bldP spid="47108" grpId="0" animBg="1"/>
      <p:bldP spid="47109" grpId="0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  <p:bldP spid="47118" grpId="0" animBg="1"/>
      <p:bldP spid="47119" grpId="0" animBg="1"/>
      <p:bldP spid="47120" grpId="0" animBg="1"/>
      <p:bldP spid="47121" grpId="0" animBg="1"/>
      <p:bldP spid="47122" grpId="0" animBg="1"/>
      <p:bldP spid="47123" grpId="0" animBg="1"/>
      <p:bldP spid="47124" grpId="0" animBg="1"/>
      <p:bldP spid="47125" grpId="0" autoUpdateAnimBg="0"/>
      <p:bldP spid="47126" grpId="0" animBg="1"/>
      <p:bldP spid="47127" grpId="0" autoUpdateAnimBg="0"/>
      <p:bldP spid="47128" grpId="0" autoUpdateAnimBg="0"/>
      <p:bldP spid="47129" grpId="0" autoUpdateAnimBg="0"/>
      <p:bldP spid="47130" grpId="0" animBg="1"/>
      <p:bldP spid="47131" grpId="0" autoUpdateAnimBg="0"/>
      <p:bldP spid="47132" grpId="0" animBg="1"/>
      <p:bldP spid="47133" grpId="0" autoUpdateAnimBg="0"/>
      <p:bldP spid="47134" grpId="0" autoUpdateAnimBg="0"/>
      <p:bldP spid="47135" grpId="0" animBg="1"/>
      <p:bldP spid="47136" grpId="0" autoUpdateAnimBg="0"/>
      <p:bldP spid="47137" grpId="0" autoUpdateAnimBg="0"/>
      <p:bldP spid="47138" grpId="0" autoUpdateAnimBg="0"/>
      <p:bldP spid="47139" grpId="0" autoUpdateAnimBg="0"/>
      <p:bldP spid="47140" grpId="0" autoUpdateAnimBg="0"/>
      <p:bldP spid="47141" grpId="0" autoUpdateAnimBg="0"/>
      <p:bldP spid="47142" grpId="0" autoUpdateAnimBg="0"/>
      <p:bldP spid="47143" grpId="0" autoUpdateAnimBg="0"/>
      <p:bldP spid="47144" grpId="0" autoUpdateAnimBg="0"/>
      <p:bldP spid="47145" grpId="0" autoUpdateAnimBg="0"/>
      <p:bldP spid="47146" grpId="0" autoUpdateAnimBg="0"/>
      <p:bldP spid="47147" grpId="0" autoUpdateAnimBg="0"/>
      <p:bldP spid="47148" grpId="0" autoUpdateAnimBg="0"/>
      <p:bldP spid="47149" grpId="0" animBg="1"/>
      <p:bldP spid="47150" grpId="0" animBg="1"/>
      <p:bldP spid="47151" grpId="0" animBg="1"/>
      <p:bldP spid="47152" grpId="0" animBg="1"/>
      <p:bldP spid="47153" grpId="0" autoUpdateAnimBg="0"/>
      <p:bldP spid="47154" grpId="0" animBg="1"/>
      <p:bldP spid="47155" grpId="0" animBg="1"/>
      <p:bldP spid="47156" grpId="0" animBg="1"/>
      <p:bldP spid="47157" grpId="0" animBg="1"/>
      <p:bldP spid="47158" grpId="0" animBg="1"/>
      <p:bldP spid="47159" grpId="0" animBg="1"/>
      <p:bldP spid="47160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body"/>
          </p:nvPr>
        </p:nvSpPr>
        <p:spPr>
          <a:xfrm>
            <a:off x="685800" y="1676400"/>
            <a:ext cx="7770813" cy="43545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t"/>
          <a:lstStyle/>
          <a:p>
            <a:pPr>
              <a:spcBef>
                <a:spcPts val="1025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3200" smtClean="0">
                <a:solidFill>
                  <a:srgbClr val="333333"/>
                </a:solidFill>
              </a:rPr>
              <a:t>Other layout tools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synthesis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compaction</a:t>
            </a:r>
          </a:p>
          <a:p>
            <a:pPr>
              <a:spcBef>
                <a:spcPts val="1025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3200" smtClean="0">
                <a:solidFill>
                  <a:srgbClr val="333333"/>
                </a:solidFill>
              </a:rPr>
              <a:t>Layout verification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design rule checking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layout extraction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layout vs. schematic</a:t>
            </a:r>
          </a:p>
          <a:p>
            <a:pPr>
              <a:spcBef>
                <a:spcPts val="1025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3200" smtClean="0">
                <a:solidFill>
                  <a:srgbClr val="333333"/>
                </a:solidFill>
              </a:rPr>
              <a:t>Back annotation of post layout simulation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Tx/>
              <a:buSzTx/>
              <a:buFontTx/>
              <a:buNone/>
              <a:defRPr/>
            </a:pPr>
            <a:r>
              <a:rPr lang="en-US" altLang="en-US" sz="4400" smtClean="0">
                <a:solidFill>
                  <a:srgbClr val="004C2B"/>
                </a:solidFill>
              </a:rPr>
              <a:t>Layout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body"/>
          </p:nvPr>
        </p:nvSpPr>
        <p:spPr>
          <a:xfrm>
            <a:off x="533400" y="1295400"/>
            <a:ext cx="8610600" cy="63388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t"/>
          <a:lstStyle/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to verify the correct operation of the device by exercising it by a set of test patterns, and then to check the output patterns to see whether they are identical to the ones predicted by the simulator</a:t>
            </a:r>
          </a:p>
          <a:p>
            <a:pPr>
              <a:spcBef>
                <a:spcPts val="738"/>
              </a:spcBef>
              <a:defRPr/>
            </a:pPr>
            <a:endParaRPr lang="en-GB" altLang="en-US" sz="3200" smtClean="0">
              <a:solidFill>
                <a:srgbClr val="333333"/>
              </a:solidFill>
            </a:endParaRPr>
          </a:p>
          <a:p>
            <a:pPr>
              <a:spcBef>
                <a:spcPts val="738"/>
              </a:spcBef>
              <a:defRPr/>
            </a:pPr>
            <a:endParaRPr lang="en-GB" altLang="en-US" sz="3200" smtClean="0">
              <a:solidFill>
                <a:srgbClr val="333333"/>
              </a:solidFill>
            </a:endParaRPr>
          </a:p>
          <a:p>
            <a:pPr>
              <a:spcBef>
                <a:spcPts val="738"/>
              </a:spcBef>
              <a:defRPr/>
            </a:pPr>
            <a:endParaRPr lang="en-GB" altLang="en-US" sz="3200" smtClean="0">
              <a:solidFill>
                <a:srgbClr val="333333"/>
              </a:solidFill>
            </a:endParaRPr>
          </a:p>
          <a:p>
            <a:pPr>
              <a:spcBef>
                <a:spcPts val="738"/>
              </a:spcBef>
              <a:defRPr/>
            </a:pPr>
            <a:endParaRPr lang="en-GB" altLang="en-US" sz="3200" smtClean="0">
              <a:solidFill>
                <a:srgbClr val="333333"/>
              </a:solidFill>
            </a:endParaRPr>
          </a:p>
          <a:p>
            <a:pPr>
              <a:spcBef>
                <a:spcPts val="738"/>
              </a:spcBef>
              <a:defRPr/>
            </a:pPr>
            <a:endParaRPr lang="en-GB" altLang="en-US" sz="3200" smtClean="0">
              <a:solidFill>
                <a:srgbClr val="333333"/>
              </a:solidFill>
            </a:endParaRP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endParaRPr lang="en-GB" altLang="en-US" sz="2800" smtClean="0">
              <a:solidFill>
                <a:srgbClr val="333333"/>
              </a:solidFill>
            </a:endParaRP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800" smtClean="0">
                <a:solidFill>
                  <a:srgbClr val="333333"/>
                </a:solidFill>
              </a:rPr>
              <a:t>tester also verifies DC and AC parameters on the pins of the device</a:t>
            </a:r>
          </a:p>
        </p:txBody>
      </p:sp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1905000" y="3657600"/>
            <a:ext cx="2360613" cy="1827213"/>
          </a:xfrm>
          <a:prstGeom prst="roundRect">
            <a:avLst>
              <a:gd name="adj" fmla="val 83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3429000" y="3657600"/>
            <a:ext cx="0" cy="1828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5867400" y="3657600"/>
            <a:ext cx="1065213" cy="989013"/>
          </a:xfrm>
          <a:prstGeom prst="roundRect">
            <a:avLst>
              <a:gd name="adj" fmla="val 157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5410200" y="4953000"/>
            <a:ext cx="1979613" cy="531813"/>
          </a:xfrm>
          <a:prstGeom prst="roundRect">
            <a:avLst>
              <a:gd name="adj" fmla="val 296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46800" rIns="18000" bIns="46800" anchor="ctr" anchorCtr="1"/>
          <a:lstStyle>
            <a:lvl1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comparator</a:t>
            </a: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667000" y="5486400"/>
            <a:ext cx="0" cy="2286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2667000" y="5715000"/>
            <a:ext cx="2286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 flipV="1">
            <a:off x="4953000" y="5257800"/>
            <a:ext cx="0" cy="4572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4953000" y="5257800"/>
            <a:ext cx="4572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7391400" y="5181600"/>
            <a:ext cx="12954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6400800" y="4648200"/>
            <a:ext cx="0" cy="304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4267200" y="4191000"/>
            <a:ext cx="16002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6019800" y="3962400"/>
            <a:ext cx="809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DUT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1965325" y="3775075"/>
            <a:ext cx="13589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X  0  1  1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0  1   0  1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Z  1   1  1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 :   :    :  :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505200" y="3810000"/>
            <a:ext cx="639763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0  1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1  0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0  1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:   :</a:t>
            </a:r>
          </a:p>
        </p:txBody>
      </p:sp>
      <p:sp>
        <p:nvSpPr>
          <p:cNvPr id="49168" name="Freeform 16"/>
          <p:cNvSpPr>
            <a:spLocks noChangeArrowheads="1"/>
          </p:cNvSpPr>
          <p:nvPr/>
        </p:nvSpPr>
        <p:spPr bwMode="auto">
          <a:xfrm>
            <a:off x="1371600" y="4343400"/>
            <a:ext cx="441325" cy="455613"/>
          </a:xfrm>
          <a:custGeom>
            <a:avLst/>
            <a:gdLst>
              <a:gd name="T0" fmla="*/ 0 w 1231"/>
              <a:gd name="T1" fmla="*/ 40862858 h 1271"/>
              <a:gd name="T2" fmla="*/ 118503829 w 1231"/>
              <a:gd name="T3" fmla="*/ 40862858 h 1271"/>
              <a:gd name="T4" fmla="*/ 118503829 w 1231"/>
              <a:gd name="T5" fmla="*/ 0 h 1271"/>
              <a:gd name="T6" fmla="*/ 158090431 w 1231"/>
              <a:gd name="T7" fmla="*/ 81597026 h 1271"/>
              <a:gd name="T8" fmla="*/ 118503829 w 1231"/>
              <a:gd name="T9" fmla="*/ 163194411 h 1271"/>
              <a:gd name="T10" fmla="*/ 118503829 w 1231"/>
              <a:gd name="T11" fmla="*/ 122331553 h 1271"/>
              <a:gd name="T12" fmla="*/ 0 w 1231"/>
              <a:gd name="T13" fmla="*/ 122331553 h 1271"/>
              <a:gd name="T14" fmla="*/ 0 w 1231"/>
              <a:gd name="T15" fmla="*/ 40862858 h 12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31" h="1271">
                <a:moveTo>
                  <a:pt x="0" y="318"/>
                </a:moveTo>
                <a:lnTo>
                  <a:pt x="922" y="318"/>
                </a:lnTo>
                <a:lnTo>
                  <a:pt x="922" y="0"/>
                </a:lnTo>
                <a:lnTo>
                  <a:pt x="1230" y="635"/>
                </a:lnTo>
                <a:lnTo>
                  <a:pt x="922" y="1270"/>
                </a:lnTo>
                <a:lnTo>
                  <a:pt x="922" y="952"/>
                </a:lnTo>
                <a:lnTo>
                  <a:pt x="0" y="952"/>
                </a:lnTo>
                <a:lnTo>
                  <a:pt x="0" y="318"/>
                </a:lnTo>
              </a:path>
            </a:pathLst>
          </a:custGeom>
          <a:noFill/>
          <a:ln w="144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0" y="3886200"/>
            <a:ext cx="13319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 from 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simulator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2362200" y="3200400"/>
            <a:ext cx="571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o/p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3505200" y="3200400"/>
            <a:ext cx="5032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i/p</a:t>
            </a:r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title" idx="1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Tx/>
              <a:buSzTx/>
              <a:buFontTx/>
              <a:buNone/>
              <a:defRPr/>
            </a:pPr>
            <a:r>
              <a:rPr lang="en-US" altLang="en-US" sz="4400" smtClean="0">
                <a:solidFill>
                  <a:srgbClr val="004C2B"/>
                </a:solidFill>
              </a:rPr>
              <a:t>Testing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 autoUpdateAnimBg="0"/>
      <p:bldP spid="49154" grpId="0" animBg="1"/>
      <p:bldP spid="49155" grpId="0" animBg="1"/>
      <p:bldP spid="49156" grpId="0" animBg="1"/>
      <p:bldP spid="49157" grpId="0" animBg="1" autoUpdateAnimBg="0"/>
      <p:bldP spid="49158" grpId="0" animBg="1"/>
      <p:bldP spid="49159" grpId="0" animBg="1"/>
      <p:bldP spid="49160" grpId="0" animBg="1"/>
      <p:bldP spid="49161" grpId="0" animBg="1"/>
      <p:bldP spid="49162" grpId="0" animBg="1"/>
      <p:bldP spid="49163" grpId="0" animBg="1"/>
      <p:bldP spid="49164" grpId="0" animBg="1"/>
      <p:bldP spid="49165" grpId="0" autoUpdateAnimBg="0"/>
      <p:bldP spid="49166" grpId="0" autoUpdateAnimBg="0"/>
      <p:bldP spid="49167" grpId="0" autoUpdateAnimBg="0"/>
      <p:bldP spid="49168" grpId="0" animBg="1"/>
      <p:bldP spid="49169" grpId="0" autoUpdateAnimBg="0"/>
      <p:bldP spid="49170" grpId="0" autoUpdateAnimBg="0"/>
      <p:bldP spid="49171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body"/>
          </p:nvPr>
        </p:nvSpPr>
        <p:spPr>
          <a:xfrm>
            <a:off x="609600" y="1600200"/>
            <a:ext cx="7542213" cy="2438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t"/>
          <a:lstStyle/>
          <a:p>
            <a:pPr marL="742950" lvl="1" indent="-285750">
              <a:lnSpc>
                <a:spcPct val="75000"/>
              </a:lnSpc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</a:pPr>
            <a:r>
              <a:rPr lang="en-GB" altLang="en-US" sz="2800" smtClean="0">
                <a:solidFill>
                  <a:srgbClr val="333333"/>
                </a:solidFill>
              </a:rPr>
              <a:t>Tester operates in a periodic fashion</a:t>
            </a:r>
          </a:p>
          <a:p>
            <a:pPr marL="742950" lvl="1" indent="-285750">
              <a:lnSpc>
                <a:spcPct val="75000"/>
              </a:lnSpc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</a:pPr>
            <a:r>
              <a:rPr lang="en-GB" altLang="en-US" sz="2800" smtClean="0">
                <a:solidFill>
                  <a:srgbClr val="333333"/>
                </a:solidFill>
              </a:rPr>
              <a:t>input signals charge states at the beginning of the test period</a:t>
            </a:r>
          </a:p>
          <a:p>
            <a:pPr marL="742950" lvl="1" indent="-285750">
              <a:lnSpc>
                <a:spcPct val="75000"/>
              </a:lnSpc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</a:pPr>
            <a:r>
              <a:rPr lang="en-GB" altLang="en-US" sz="2800" smtClean="0">
                <a:solidFill>
                  <a:srgbClr val="333333"/>
                </a:solidFill>
              </a:rPr>
              <a:t>output signals are strobed at the end of the period to determine whether the measured values matches the simulated values.. </a:t>
            </a:r>
          </a:p>
        </p:txBody>
      </p:sp>
      <p:sp>
        <p:nvSpPr>
          <p:cNvPr id="50178" name="Line 2"/>
          <p:cNvSpPr>
            <a:spLocks noChangeShapeType="1"/>
          </p:cNvSpPr>
          <p:nvPr/>
        </p:nvSpPr>
        <p:spPr bwMode="auto">
          <a:xfrm flipH="1">
            <a:off x="1219200" y="4648200"/>
            <a:ext cx="304800" cy="381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1524000" y="4648200"/>
            <a:ext cx="16002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124200" y="4648200"/>
            <a:ext cx="152400" cy="304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3276600" y="4953000"/>
            <a:ext cx="18288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1295400" y="4648200"/>
            <a:ext cx="304800" cy="304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1600200" y="4953000"/>
            <a:ext cx="14478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V="1">
            <a:off x="3048000" y="4648200"/>
            <a:ext cx="304800" cy="304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3352800" y="4648200"/>
            <a:ext cx="17526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5105400" y="4648200"/>
            <a:ext cx="381000" cy="304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5486400" y="4953000"/>
            <a:ext cx="18288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V="1">
            <a:off x="5105400" y="4648200"/>
            <a:ext cx="304800" cy="304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5410200" y="4648200"/>
            <a:ext cx="18288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1447800" y="4419600"/>
            <a:ext cx="0" cy="838200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3200400" y="4419600"/>
            <a:ext cx="0" cy="838200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5257800" y="4419600"/>
            <a:ext cx="0" cy="838200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1965325" y="4232275"/>
            <a:ext cx="5207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T0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962400" y="4191000"/>
            <a:ext cx="5207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T0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6003925" y="4232275"/>
            <a:ext cx="5207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T0</a:t>
            </a:r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914400" y="5791200"/>
            <a:ext cx="13716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flipV="1">
            <a:off x="2286000" y="5486400"/>
            <a:ext cx="228600" cy="304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2514600" y="5486400"/>
            <a:ext cx="17526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4267200" y="5486400"/>
            <a:ext cx="228600" cy="304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4495800" y="5791200"/>
            <a:ext cx="14478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914400" y="6477000"/>
            <a:ext cx="6477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 flipV="1">
            <a:off x="3200400" y="6096000"/>
            <a:ext cx="0" cy="381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 flipV="1">
            <a:off x="5334000" y="6096000"/>
            <a:ext cx="0" cy="381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 flipV="1">
            <a:off x="7162800" y="6096000"/>
            <a:ext cx="0" cy="381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Freeform 29"/>
          <p:cNvSpPr>
            <a:spLocks noChangeArrowheads="1"/>
          </p:cNvSpPr>
          <p:nvPr/>
        </p:nvSpPr>
        <p:spPr bwMode="auto">
          <a:xfrm>
            <a:off x="7239000" y="4114800"/>
            <a:ext cx="531813" cy="531813"/>
          </a:xfrm>
          <a:custGeom>
            <a:avLst/>
            <a:gdLst>
              <a:gd name="T0" fmla="*/ 190582701 w 1483"/>
              <a:gd name="T1" fmla="*/ 47710045 h 1483"/>
              <a:gd name="T2" fmla="*/ 47710045 w 1483"/>
              <a:gd name="T3" fmla="*/ 47710045 h 1483"/>
              <a:gd name="T4" fmla="*/ 47710045 w 1483"/>
              <a:gd name="T5" fmla="*/ 0 h 1483"/>
              <a:gd name="T6" fmla="*/ 0 w 1483"/>
              <a:gd name="T7" fmla="*/ 95291351 h 1483"/>
              <a:gd name="T8" fmla="*/ 47710045 w 1483"/>
              <a:gd name="T9" fmla="*/ 190582701 h 1483"/>
              <a:gd name="T10" fmla="*/ 47710045 w 1483"/>
              <a:gd name="T11" fmla="*/ 142872656 h 1483"/>
              <a:gd name="T12" fmla="*/ 190582701 w 1483"/>
              <a:gd name="T13" fmla="*/ 142872656 h 1483"/>
              <a:gd name="T14" fmla="*/ 190582701 w 1483"/>
              <a:gd name="T15" fmla="*/ 47710045 h 14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3" h="1483">
                <a:moveTo>
                  <a:pt x="1482" y="371"/>
                </a:moveTo>
                <a:lnTo>
                  <a:pt x="371" y="371"/>
                </a:lnTo>
                <a:lnTo>
                  <a:pt x="371" y="0"/>
                </a:lnTo>
                <a:lnTo>
                  <a:pt x="0" y="741"/>
                </a:lnTo>
                <a:lnTo>
                  <a:pt x="371" y="1482"/>
                </a:lnTo>
                <a:lnTo>
                  <a:pt x="371" y="1111"/>
                </a:lnTo>
                <a:lnTo>
                  <a:pt x="1482" y="1111"/>
                </a:lnTo>
                <a:lnTo>
                  <a:pt x="1482" y="371"/>
                </a:lnTo>
              </a:path>
            </a:pathLst>
          </a:custGeom>
          <a:noFill/>
          <a:ln w="144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7848600" y="3962400"/>
            <a:ext cx="8239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Test 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cycle</a:t>
            </a:r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-92075" y="4537075"/>
            <a:ext cx="6556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  i/p</a:t>
            </a:r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-92075" y="5527675"/>
            <a:ext cx="723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  o/p</a:t>
            </a:r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0" y="6019800"/>
            <a:ext cx="9271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strobe</a:t>
            </a:r>
          </a:p>
        </p:txBody>
      </p:sp>
      <p:sp>
        <p:nvSpPr>
          <p:cNvPr id="50210" name="Rectangle 34"/>
          <p:cNvSpPr>
            <a:spLocks noGrp="1" noChangeArrowheads="1"/>
          </p:cNvSpPr>
          <p:nvPr>
            <p:ph type="title" idx="1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Tx/>
              <a:buSzTx/>
              <a:buFontTx/>
              <a:buNone/>
              <a:defRPr/>
            </a:pPr>
            <a:r>
              <a:rPr lang="en-US" altLang="en-US" sz="4400" smtClean="0">
                <a:solidFill>
                  <a:srgbClr val="004C2B"/>
                </a:solidFill>
              </a:rPr>
              <a:t>Timing Analysis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 autoUpdateAnimBg="0"/>
      <p:bldP spid="50178" grpId="0" animBg="1"/>
      <p:bldP spid="50179" grpId="0" animBg="1"/>
      <p:bldP spid="50180" grpId="0" animBg="1"/>
      <p:bldP spid="50181" grpId="0" animBg="1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50189" grpId="0" animBg="1"/>
      <p:bldP spid="50190" grpId="0" animBg="1"/>
      <p:bldP spid="50191" grpId="0" animBg="1"/>
      <p:bldP spid="50192" grpId="0" animBg="1"/>
      <p:bldP spid="50193" grpId="0" autoUpdateAnimBg="0"/>
      <p:bldP spid="50194" grpId="0" autoUpdateAnimBg="0"/>
      <p:bldP spid="50195" grpId="0" autoUpdateAnimBg="0"/>
      <p:bldP spid="50196" grpId="0" animBg="1"/>
      <p:bldP spid="50197" grpId="0" animBg="1"/>
      <p:bldP spid="50198" grpId="0" animBg="1"/>
      <p:bldP spid="50199" grpId="0" animBg="1"/>
      <p:bldP spid="50200" grpId="0" animBg="1"/>
      <p:bldP spid="50201" grpId="0" animBg="1"/>
      <p:bldP spid="50202" grpId="0" animBg="1"/>
      <p:bldP spid="50203" grpId="0" animBg="1"/>
      <p:bldP spid="50204" grpId="0" animBg="1"/>
      <p:bldP spid="50205" grpId="0" animBg="1"/>
      <p:bldP spid="50206" grpId="0" autoUpdateAnimBg="0"/>
      <p:bldP spid="50207" grpId="0" autoUpdateAnimBg="0"/>
      <p:bldP spid="50208" grpId="0" autoUpdateAnimBg="0"/>
      <p:bldP spid="50209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Types of Testing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0813" cy="53832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1025"/>
              </a:spcBef>
            </a:pPr>
            <a:r>
              <a:rPr lang="en-GB" altLang="en-US" smtClean="0"/>
              <a:t>Functional (mostly at lower speeds)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static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dynamic (refresh if required)</a:t>
            </a:r>
          </a:p>
          <a:p>
            <a:pPr>
              <a:spcBef>
                <a:spcPts val="1025"/>
              </a:spcBef>
            </a:pPr>
            <a:r>
              <a:rPr lang="en-GB" altLang="en-US" smtClean="0"/>
              <a:t>DC test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continuity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leakage, power consumption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high/low voltage levels, drive capability</a:t>
            </a:r>
          </a:p>
          <a:p>
            <a:pPr>
              <a:spcBef>
                <a:spcPts val="1025"/>
              </a:spcBef>
            </a:pPr>
            <a:r>
              <a:rPr lang="en-GB" altLang="en-US" smtClean="0"/>
              <a:t>AC test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rise/fall times, propagation delays</a:t>
            </a:r>
          </a:p>
          <a:p>
            <a:pPr lvl="1">
              <a:spcBef>
                <a:spcPts val="738"/>
              </a:spcBef>
            </a:pPr>
            <a:r>
              <a:rPr lang="en-GB" altLang="en-US" smtClean="0"/>
              <a:t>set-up and hold times, access times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 autoUpdateAnimBg="0"/>
      <p:bldP spid="5120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1"/>
          <p:cNvSpPr>
            <a:spLocks noChangeArrowheads="1"/>
          </p:cNvSpPr>
          <p:nvPr/>
        </p:nvSpPr>
        <p:spPr bwMode="auto">
          <a:xfrm>
            <a:off x="1447800" y="457200"/>
            <a:ext cx="1903413" cy="455613"/>
          </a:xfrm>
          <a:prstGeom prst="roundRect">
            <a:avLst>
              <a:gd name="adj" fmla="val 347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46800" rIns="18000" bIns="46800" anchor="ctr" anchorCtr="1"/>
          <a:lstStyle>
            <a:lvl1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Functional unit</a:t>
            </a:r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457200" y="1219200"/>
            <a:ext cx="1903413" cy="455613"/>
          </a:xfrm>
          <a:prstGeom prst="roundRect">
            <a:avLst>
              <a:gd name="adj" fmla="val 347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46800" rIns="18000" bIns="46800" anchor="ctr" anchorCtr="1"/>
          <a:lstStyle>
            <a:lvl1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Functional unit</a:t>
            </a: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2514600" y="1219200"/>
            <a:ext cx="1903413" cy="455613"/>
          </a:xfrm>
          <a:prstGeom prst="roundRect">
            <a:avLst>
              <a:gd name="adj" fmla="val 347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46800" rIns="18000" bIns="46800" anchor="ctr" anchorCtr="1"/>
          <a:lstStyle>
            <a:lvl1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Functional unit</a:t>
            </a: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3124200" y="2209800"/>
            <a:ext cx="1370013" cy="379413"/>
          </a:xfrm>
          <a:prstGeom prst="roundRect">
            <a:avLst>
              <a:gd name="adj" fmla="val 417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46800" rIns="18000" bIns="46800" anchor="ctr" anchorCtr="1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 Processor </a:t>
            </a:r>
          </a:p>
        </p:txBody>
      </p:sp>
      <p:grpSp>
        <p:nvGrpSpPr>
          <p:cNvPr id="60422" name="Group 5"/>
          <p:cNvGrpSpPr>
            <a:grpSpLocks/>
          </p:cNvGrpSpPr>
          <p:nvPr/>
        </p:nvGrpSpPr>
        <p:grpSpPr bwMode="auto">
          <a:xfrm>
            <a:off x="2819400" y="1828800"/>
            <a:ext cx="608013" cy="304800"/>
            <a:chOff x="1776" y="1152"/>
            <a:chExt cx="383" cy="192"/>
          </a:xfrm>
        </p:grpSpPr>
        <p:sp>
          <p:nvSpPr>
            <p:cNvPr id="60468" name="Freeform 6"/>
            <p:cNvSpPr>
              <a:spLocks noChangeArrowheads="1"/>
            </p:cNvSpPr>
            <p:nvPr/>
          </p:nvSpPr>
          <p:spPr bwMode="auto">
            <a:xfrm>
              <a:off x="1775" y="1152"/>
              <a:ext cx="191" cy="191"/>
            </a:xfrm>
            <a:custGeom>
              <a:avLst/>
              <a:gdLst>
                <a:gd name="T0" fmla="*/ 0 w 846"/>
                <a:gd name="T1" fmla="*/ 43 h 848"/>
                <a:gd name="T2" fmla="*/ 26 w 846"/>
                <a:gd name="T3" fmla="*/ 0 h 848"/>
                <a:gd name="T4" fmla="*/ 43 w 846"/>
                <a:gd name="T5" fmla="*/ 0 h 848"/>
                <a:gd name="T6" fmla="*/ 17 w 846"/>
                <a:gd name="T7" fmla="*/ 43 h 848"/>
                <a:gd name="T8" fmla="*/ 0 w 846"/>
                <a:gd name="T9" fmla="*/ 43 h 8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6" h="848">
                  <a:moveTo>
                    <a:pt x="4" y="847"/>
                  </a:moveTo>
                  <a:cubicBezTo>
                    <a:pt x="0" y="423"/>
                    <a:pt x="255" y="0"/>
                    <a:pt x="509" y="0"/>
                  </a:cubicBezTo>
                  <a:lnTo>
                    <a:pt x="845" y="0"/>
                  </a:lnTo>
                  <a:cubicBezTo>
                    <a:pt x="420" y="0"/>
                    <a:pt x="337" y="423"/>
                    <a:pt x="339" y="847"/>
                  </a:cubicBezTo>
                  <a:lnTo>
                    <a:pt x="4" y="847"/>
                  </a:lnTo>
                </a:path>
              </a:pathLst>
            </a:custGeom>
            <a:solidFill>
              <a:srgbClr val="FFCCCC"/>
            </a:solidFill>
            <a:ln w="144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9" name="Freeform 7"/>
            <p:cNvSpPr>
              <a:spLocks noChangeArrowheads="1"/>
            </p:cNvSpPr>
            <p:nvPr/>
          </p:nvSpPr>
          <p:spPr bwMode="auto">
            <a:xfrm>
              <a:off x="1891" y="1152"/>
              <a:ext cx="268" cy="191"/>
            </a:xfrm>
            <a:custGeom>
              <a:avLst/>
              <a:gdLst>
                <a:gd name="T0" fmla="*/ 17 w 1188"/>
                <a:gd name="T1" fmla="*/ 0 h 848"/>
                <a:gd name="T2" fmla="*/ 52 w 1188"/>
                <a:gd name="T3" fmla="*/ 29 h 848"/>
                <a:gd name="T4" fmla="*/ 60 w 1188"/>
                <a:gd name="T5" fmla="*/ 29 h 848"/>
                <a:gd name="T6" fmla="*/ 43 w 1188"/>
                <a:gd name="T7" fmla="*/ 43 h 848"/>
                <a:gd name="T8" fmla="*/ 26 w 1188"/>
                <a:gd name="T9" fmla="*/ 29 h 848"/>
                <a:gd name="T10" fmla="*/ 35 w 1188"/>
                <a:gd name="T11" fmla="*/ 29 h 848"/>
                <a:gd name="T12" fmla="*/ 0 w 1188"/>
                <a:gd name="T13" fmla="*/ 0 h 848"/>
                <a:gd name="T14" fmla="*/ 17 w 1188"/>
                <a:gd name="T15" fmla="*/ 0 h 8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8" h="848">
                  <a:moveTo>
                    <a:pt x="336" y="1"/>
                  </a:moveTo>
                  <a:cubicBezTo>
                    <a:pt x="675" y="0"/>
                    <a:pt x="1014" y="281"/>
                    <a:pt x="1017" y="565"/>
                  </a:cubicBezTo>
                  <a:lnTo>
                    <a:pt x="1187" y="565"/>
                  </a:lnTo>
                  <a:lnTo>
                    <a:pt x="852" y="847"/>
                  </a:lnTo>
                  <a:lnTo>
                    <a:pt x="512" y="565"/>
                  </a:lnTo>
                  <a:lnTo>
                    <a:pt x="682" y="565"/>
                  </a:lnTo>
                  <a:cubicBezTo>
                    <a:pt x="678" y="281"/>
                    <a:pt x="340" y="0"/>
                    <a:pt x="0" y="1"/>
                  </a:cubicBezTo>
                  <a:lnTo>
                    <a:pt x="336" y="1"/>
                  </a:lnTo>
                </a:path>
              </a:pathLst>
            </a:custGeom>
            <a:solidFill>
              <a:srgbClr val="FFCCCC"/>
            </a:solidFill>
            <a:ln w="144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4038600" y="3124200"/>
            <a:ext cx="912813" cy="303213"/>
          </a:xfrm>
          <a:prstGeom prst="roundRect">
            <a:avLst>
              <a:gd name="adj" fmla="val 519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46800" rIns="18000" bIns="46800" anchor="ctr" anchorCtr="1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register</a:t>
            </a: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5105400" y="3124200"/>
            <a:ext cx="912813" cy="303213"/>
          </a:xfrm>
          <a:prstGeom prst="roundRect">
            <a:avLst>
              <a:gd name="adj" fmla="val 519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46800" rIns="18000" bIns="46800" anchor="ctr" anchorCtr="1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register</a:t>
            </a: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4648200" y="4419600"/>
            <a:ext cx="912813" cy="303213"/>
          </a:xfrm>
          <a:prstGeom prst="roundRect">
            <a:avLst>
              <a:gd name="adj" fmla="val 519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46800" rIns="18000" bIns="46800" anchor="ctr" anchorCtr="1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register</a:t>
            </a:r>
          </a:p>
        </p:txBody>
      </p:sp>
      <p:sp>
        <p:nvSpPr>
          <p:cNvPr id="52235" name="Freeform 11"/>
          <p:cNvSpPr>
            <a:spLocks noChangeArrowheads="1"/>
          </p:cNvSpPr>
          <p:nvPr/>
        </p:nvSpPr>
        <p:spPr bwMode="auto">
          <a:xfrm>
            <a:off x="4495800" y="3733800"/>
            <a:ext cx="1212850" cy="455613"/>
          </a:xfrm>
          <a:custGeom>
            <a:avLst/>
            <a:gdLst>
              <a:gd name="T0" fmla="*/ 0 w 3375"/>
              <a:gd name="T1" fmla="*/ 163194411 h 1271"/>
              <a:gd name="T2" fmla="*/ 108995505 w 3375"/>
              <a:gd name="T3" fmla="*/ 0 h 1271"/>
              <a:gd name="T4" fmla="*/ 435724358 w 3375"/>
              <a:gd name="T5" fmla="*/ 0 h 1271"/>
              <a:gd name="T6" fmla="*/ 326728494 w 3375"/>
              <a:gd name="T7" fmla="*/ 163194411 h 1271"/>
              <a:gd name="T8" fmla="*/ 0 w 3375"/>
              <a:gd name="T9" fmla="*/ 163194411 h 1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5" h="1271">
                <a:moveTo>
                  <a:pt x="0" y="1270"/>
                </a:moveTo>
                <a:lnTo>
                  <a:pt x="844" y="0"/>
                </a:lnTo>
                <a:lnTo>
                  <a:pt x="3374" y="0"/>
                </a:lnTo>
                <a:lnTo>
                  <a:pt x="2530" y="1270"/>
                </a:lnTo>
                <a:lnTo>
                  <a:pt x="0" y="1270"/>
                </a:lnTo>
              </a:path>
            </a:pathLst>
          </a:custGeom>
          <a:noFill/>
          <a:ln w="144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4648200" y="3429000"/>
            <a:ext cx="0" cy="304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5105400" y="4191000"/>
            <a:ext cx="0" cy="2286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5562600" y="3429000"/>
            <a:ext cx="0" cy="304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30" name="Group 15"/>
          <p:cNvGrpSpPr>
            <a:grpSpLocks/>
          </p:cNvGrpSpPr>
          <p:nvPr/>
        </p:nvGrpSpPr>
        <p:grpSpPr bwMode="auto">
          <a:xfrm>
            <a:off x="5638800" y="4495800"/>
            <a:ext cx="608013" cy="304800"/>
            <a:chOff x="3552" y="2832"/>
            <a:chExt cx="383" cy="192"/>
          </a:xfrm>
        </p:grpSpPr>
        <p:sp>
          <p:nvSpPr>
            <p:cNvPr id="60466" name="Freeform 16"/>
            <p:cNvSpPr>
              <a:spLocks noChangeArrowheads="1"/>
            </p:cNvSpPr>
            <p:nvPr/>
          </p:nvSpPr>
          <p:spPr bwMode="auto">
            <a:xfrm>
              <a:off x="3551" y="2832"/>
              <a:ext cx="191" cy="191"/>
            </a:xfrm>
            <a:custGeom>
              <a:avLst/>
              <a:gdLst>
                <a:gd name="T0" fmla="*/ 0 w 846"/>
                <a:gd name="T1" fmla="*/ 43 h 848"/>
                <a:gd name="T2" fmla="*/ 26 w 846"/>
                <a:gd name="T3" fmla="*/ 0 h 848"/>
                <a:gd name="T4" fmla="*/ 43 w 846"/>
                <a:gd name="T5" fmla="*/ 0 h 848"/>
                <a:gd name="T6" fmla="*/ 17 w 846"/>
                <a:gd name="T7" fmla="*/ 43 h 848"/>
                <a:gd name="T8" fmla="*/ 0 w 846"/>
                <a:gd name="T9" fmla="*/ 43 h 8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6" h="848">
                  <a:moveTo>
                    <a:pt x="4" y="847"/>
                  </a:moveTo>
                  <a:cubicBezTo>
                    <a:pt x="0" y="423"/>
                    <a:pt x="255" y="0"/>
                    <a:pt x="509" y="0"/>
                  </a:cubicBezTo>
                  <a:lnTo>
                    <a:pt x="845" y="0"/>
                  </a:lnTo>
                  <a:cubicBezTo>
                    <a:pt x="421" y="0"/>
                    <a:pt x="337" y="423"/>
                    <a:pt x="340" y="847"/>
                  </a:cubicBezTo>
                  <a:lnTo>
                    <a:pt x="4" y="847"/>
                  </a:lnTo>
                </a:path>
              </a:pathLst>
            </a:custGeom>
            <a:solidFill>
              <a:srgbClr val="FFCCCC"/>
            </a:solidFill>
            <a:ln w="144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7" name="Freeform 17"/>
            <p:cNvSpPr>
              <a:spLocks noChangeArrowheads="1"/>
            </p:cNvSpPr>
            <p:nvPr/>
          </p:nvSpPr>
          <p:spPr bwMode="auto">
            <a:xfrm>
              <a:off x="3667" y="2832"/>
              <a:ext cx="269" cy="191"/>
            </a:xfrm>
            <a:custGeom>
              <a:avLst/>
              <a:gdLst>
                <a:gd name="T0" fmla="*/ 17 w 1189"/>
                <a:gd name="T1" fmla="*/ 0 h 848"/>
                <a:gd name="T2" fmla="*/ 52 w 1189"/>
                <a:gd name="T3" fmla="*/ 29 h 848"/>
                <a:gd name="T4" fmla="*/ 61 w 1189"/>
                <a:gd name="T5" fmla="*/ 29 h 848"/>
                <a:gd name="T6" fmla="*/ 44 w 1189"/>
                <a:gd name="T7" fmla="*/ 43 h 848"/>
                <a:gd name="T8" fmla="*/ 26 w 1189"/>
                <a:gd name="T9" fmla="*/ 29 h 848"/>
                <a:gd name="T10" fmla="*/ 35 w 1189"/>
                <a:gd name="T11" fmla="*/ 29 h 848"/>
                <a:gd name="T12" fmla="*/ 0 w 1189"/>
                <a:gd name="T13" fmla="*/ 0 h 848"/>
                <a:gd name="T14" fmla="*/ 17 w 1189"/>
                <a:gd name="T15" fmla="*/ 0 h 8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9" h="848">
                  <a:moveTo>
                    <a:pt x="336" y="1"/>
                  </a:moveTo>
                  <a:cubicBezTo>
                    <a:pt x="676" y="0"/>
                    <a:pt x="1015" y="281"/>
                    <a:pt x="1018" y="565"/>
                  </a:cubicBezTo>
                  <a:lnTo>
                    <a:pt x="1188" y="565"/>
                  </a:lnTo>
                  <a:lnTo>
                    <a:pt x="852" y="847"/>
                  </a:lnTo>
                  <a:lnTo>
                    <a:pt x="513" y="565"/>
                  </a:lnTo>
                  <a:lnTo>
                    <a:pt x="683" y="565"/>
                  </a:lnTo>
                  <a:cubicBezTo>
                    <a:pt x="679" y="281"/>
                    <a:pt x="340" y="0"/>
                    <a:pt x="0" y="1"/>
                  </a:cubicBezTo>
                  <a:lnTo>
                    <a:pt x="336" y="1"/>
                  </a:lnTo>
                </a:path>
              </a:pathLst>
            </a:custGeom>
            <a:solidFill>
              <a:srgbClr val="FFCCCC"/>
            </a:solidFill>
            <a:ln w="144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5410200" y="4876800"/>
            <a:ext cx="11144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LOGIC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6096000" y="5334000"/>
            <a:ext cx="14017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CIRCUIT</a:t>
            </a:r>
          </a:p>
        </p:txBody>
      </p:sp>
      <p:grpSp>
        <p:nvGrpSpPr>
          <p:cNvPr id="60433" name="Group 20"/>
          <p:cNvGrpSpPr>
            <a:grpSpLocks/>
          </p:cNvGrpSpPr>
          <p:nvPr/>
        </p:nvGrpSpPr>
        <p:grpSpPr bwMode="auto">
          <a:xfrm>
            <a:off x="6553200" y="4953000"/>
            <a:ext cx="608013" cy="304800"/>
            <a:chOff x="4128" y="3120"/>
            <a:chExt cx="383" cy="192"/>
          </a:xfrm>
        </p:grpSpPr>
        <p:sp>
          <p:nvSpPr>
            <p:cNvPr id="60464" name="Freeform 21"/>
            <p:cNvSpPr>
              <a:spLocks noChangeArrowheads="1"/>
            </p:cNvSpPr>
            <p:nvPr/>
          </p:nvSpPr>
          <p:spPr bwMode="auto">
            <a:xfrm>
              <a:off x="4127" y="3120"/>
              <a:ext cx="191" cy="191"/>
            </a:xfrm>
            <a:custGeom>
              <a:avLst/>
              <a:gdLst>
                <a:gd name="T0" fmla="*/ 0 w 846"/>
                <a:gd name="T1" fmla="*/ 43 h 848"/>
                <a:gd name="T2" fmla="*/ 26 w 846"/>
                <a:gd name="T3" fmla="*/ 0 h 848"/>
                <a:gd name="T4" fmla="*/ 43 w 846"/>
                <a:gd name="T5" fmla="*/ 0 h 848"/>
                <a:gd name="T6" fmla="*/ 17 w 846"/>
                <a:gd name="T7" fmla="*/ 43 h 848"/>
                <a:gd name="T8" fmla="*/ 0 w 846"/>
                <a:gd name="T9" fmla="*/ 43 h 8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6" h="848">
                  <a:moveTo>
                    <a:pt x="4" y="847"/>
                  </a:moveTo>
                  <a:cubicBezTo>
                    <a:pt x="0" y="423"/>
                    <a:pt x="255" y="0"/>
                    <a:pt x="509" y="0"/>
                  </a:cubicBezTo>
                  <a:lnTo>
                    <a:pt x="845" y="0"/>
                  </a:lnTo>
                  <a:cubicBezTo>
                    <a:pt x="421" y="0"/>
                    <a:pt x="337" y="423"/>
                    <a:pt x="340" y="847"/>
                  </a:cubicBezTo>
                  <a:lnTo>
                    <a:pt x="4" y="847"/>
                  </a:lnTo>
                </a:path>
              </a:pathLst>
            </a:custGeom>
            <a:solidFill>
              <a:srgbClr val="FFCCCC"/>
            </a:solidFill>
            <a:ln w="144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5" name="Freeform 22"/>
            <p:cNvSpPr>
              <a:spLocks noChangeArrowheads="1"/>
            </p:cNvSpPr>
            <p:nvPr/>
          </p:nvSpPr>
          <p:spPr bwMode="auto">
            <a:xfrm>
              <a:off x="4243" y="3120"/>
              <a:ext cx="269" cy="191"/>
            </a:xfrm>
            <a:custGeom>
              <a:avLst/>
              <a:gdLst>
                <a:gd name="T0" fmla="*/ 17 w 1189"/>
                <a:gd name="T1" fmla="*/ 0 h 848"/>
                <a:gd name="T2" fmla="*/ 52 w 1189"/>
                <a:gd name="T3" fmla="*/ 29 h 848"/>
                <a:gd name="T4" fmla="*/ 61 w 1189"/>
                <a:gd name="T5" fmla="*/ 29 h 848"/>
                <a:gd name="T6" fmla="*/ 44 w 1189"/>
                <a:gd name="T7" fmla="*/ 43 h 848"/>
                <a:gd name="T8" fmla="*/ 26 w 1189"/>
                <a:gd name="T9" fmla="*/ 29 h 848"/>
                <a:gd name="T10" fmla="*/ 35 w 1189"/>
                <a:gd name="T11" fmla="*/ 29 h 848"/>
                <a:gd name="T12" fmla="*/ 0 w 1189"/>
                <a:gd name="T13" fmla="*/ 0 h 848"/>
                <a:gd name="T14" fmla="*/ 17 w 1189"/>
                <a:gd name="T15" fmla="*/ 0 h 8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9" h="848">
                  <a:moveTo>
                    <a:pt x="336" y="1"/>
                  </a:moveTo>
                  <a:cubicBezTo>
                    <a:pt x="676" y="0"/>
                    <a:pt x="1015" y="281"/>
                    <a:pt x="1018" y="565"/>
                  </a:cubicBezTo>
                  <a:lnTo>
                    <a:pt x="1188" y="565"/>
                  </a:lnTo>
                  <a:lnTo>
                    <a:pt x="852" y="847"/>
                  </a:lnTo>
                  <a:lnTo>
                    <a:pt x="513" y="565"/>
                  </a:lnTo>
                  <a:lnTo>
                    <a:pt x="683" y="565"/>
                  </a:lnTo>
                  <a:cubicBezTo>
                    <a:pt x="679" y="281"/>
                    <a:pt x="340" y="0"/>
                    <a:pt x="0" y="1"/>
                  </a:cubicBezTo>
                  <a:lnTo>
                    <a:pt x="336" y="1"/>
                  </a:lnTo>
                </a:path>
              </a:pathLst>
            </a:custGeom>
            <a:solidFill>
              <a:srgbClr val="FFCCCC"/>
            </a:solidFill>
            <a:ln w="144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34" name="Group 23"/>
          <p:cNvGrpSpPr>
            <a:grpSpLocks/>
          </p:cNvGrpSpPr>
          <p:nvPr/>
        </p:nvGrpSpPr>
        <p:grpSpPr bwMode="auto">
          <a:xfrm>
            <a:off x="3657600" y="2743200"/>
            <a:ext cx="608013" cy="304800"/>
            <a:chOff x="2304" y="1728"/>
            <a:chExt cx="383" cy="192"/>
          </a:xfrm>
        </p:grpSpPr>
        <p:sp>
          <p:nvSpPr>
            <p:cNvPr id="60462" name="Freeform 24"/>
            <p:cNvSpPr>
              <a:spLocks noChangeArrowheads="1"/>
            </p:cNvSpPr>
            <p:nvPr/>
          </p:nvSpPr>
          <p:spPr bwMode="auto">
            <a:xfrm>
              <a:off x="2303" y="1728"/>
              <a:ext cx="191" cy="191"/>
            </a:xfrm>
            <a:custGeom>
              <a:avLst/>
              <a:gdLst>
                <a:gd name="T0" fmla="*/ 0 w 846"/>
                <a:gd name="T1" fmla="*/ 43 h 848"/>
                <a:gd name="T2" fmla="*/ 26 w 846"/>
                <a:gd name="T3" fmla="*/ 0 h 848"/>
                <a:gd name="T4" fmla="*/ 43 w 846"/>
                <a:gd name="T5" fmla="*/ 0 h 848"/>
                <a:gd name="T6" fmla="*/ 17 w 846"/>
                <a:gd name="T7" fmla="*/ 43 h 848"/>
                <a:gd name="T8" fmla="*/ 0 w 846"/>
                <a:gd name="T9" fmla="*/ 43 h 8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6" h="848">
                  <a:moveTo>
                    <a:pt x="4" y="847"/>
                  </a:moveTo>
                  <a:cubicBezTo>
                    <a:pt x="0" y="423"/>
                    <a:pt x="255" y="0"/>
                    <a:pt x="509" y="0"/>
                  </a:cubicBezTo>
                  <a:lnTo>
                    <a:pt x="845" y="0"/>
                  </a:lnTo>
                  <a:cubicBezTo>
                    <a:pt x="420" y="0"/>
                    <a:pt x="337" y="423"/>
                    <a:pt x="339" y="847"/>
                  </a:cubicBezTo>
                  <a:lnTo>
                    <a:pt x="4" y="847"/>
                  </a:lnTo>
                </a:path>
              </a:pathLst>
            </a:custGeom>
            <a:solidFill>
              <a:srgbClr val="FFCCCC"/>
            </a:solidFill>
            <a:ln w="144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3" name="Freeform 25"/>
            <p:cNvSpPr>
              <a:spLocks noChangeArrowheads="1"/>
            </p:cNvSpPr>
            <p:nvPr/>
          </p:nvSpPr>
          <p:spPr bwMode="auto">
            <a:xfrm>
              <a:off x="2419" y="1728"/>
              <a:ext cx="268" cy="191"/>
            </a:xfrm>
            <a:custGeom>
              <a:avLst/>
              <a:gdLst>
                <a:gd name="T0" fmla="*/ 17 w 1188"/>
                <a:gd name="T1" fmla="*/ 0 h 848"/>
                <a:gd name="T2" fmla="*/ 52 w 1188"/>
                <a:gd name="T3" fmla="*/ 29 h 848"/>
                <a:gd name="T4" fmla="*/ 60 w 1188"/>
                <a:gd name="T5" fmla="*/ 29 h 848"/>
                <a:gd name="T6" fmla="*/ 43 w 1188"/>
                <a:gd name="T7" fmla="*/ 43 h 848"/>
                <a:gd name="T8" fmla="*/ 26 w 1188"/>
                <a:gd name="T9" fmla="*/ 29 h 848"/>
                <a:gd name="T10" fmla="*/ 35 w 1188"/>
                <a:gd name="T11" fmla="*/ 29 h 848"/>
                <a:gd name="T12" fmla="*/ 0 w 1188"/>
                <a:gd name="T13" fmla="*/ 0 h 848"/>
                <a:gd name="T14" fmla="*/ 17 w 1188"/>
                <a:gd name="T15" fmla="*/ 0 h 8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8" h="848">
                  <a:moveTo>
                    <a:pt x="336" y="1"/>
                  </a:moveTo>
                  <a:cubicBezTo>
                    <a:pt x="675" y="0"/>
                    <a:pt x="1014" y="281"/>
                    <a:pt x="1017" y="565"/>
                  </a:cubicBezTo>
                  <a:lnTo>
                    <a:pt x="1187" y="565"/>
                  </a:lnTo>
                  <a:lnTo>
                    <a:pt x="852" y="847"/>
                  </a:lnTo>
                  <a:lnTo>
                    <a:pt x="512" y="565"/>
                  </a:lnTo>
                  <a:lnTo>
                    <a:pt x="682" y="565"/>
                  </a:lnTo>
                  <a:cubicBezTo>
                    <a:pt x="678" y="281"/>
                    <a:pt x="340" y="0"/>
                    <a:pt x="0" y="1"/>
                  </a:cubicBezTo>
                  <a:lnTo>
                    <a:pt x="336" y="1"/>
                  </a:lnTo>
                </a:path>
              </a:pathLst>
            </a:custGeom>
            <a:solidFill>
              <a:srgbClr val="FFCCCC"/>
            </a:solidFill>
            <a:ln w="144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6934200" y="5791200"/>
            <a:ext cx="1436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LAYOUT</a:t>
            </a:r>
          </a:p>
        </p:txBody>
      </p:sp>
      <p:grpSp>
        <p:nvGrpSpPr>
          <p:cNvPr id="60436" name="Group 27"/>
          <p:cNvGrpSpPr>
            <a:grpSpLocks/>
          </p:cNvGrpSpPr>
          <p:nvPr/>
        </p:nvGrpSpPr>
        <p:grpSpPr bwMode="auto">
          <a:xfrm>
            <a:off x="7543800" y="5410200"/>
            <a:ext cx="608013" cy="304800"/>
            <a:chOff x="4752" y="3408"/>
            <a:chExt cx="383" cy="192"/>
          </a:xfrm>
        </p:grpSpPr>
        <p:sp>
          <p:nvSpPr>
            <p:cNvPr id="60460" name="Freeform 28"/>
            <p:cNvSpPr>
              <a:spLocks noChangeArrowheads="1"/>
            </p:cNvSpPr>
            <p:nvPr/>
          </p:nvSpPr>
          <p:spPr bwMode="auto">
            <a:xfrm>
              <a:off x="4751" y="3408"/>
              <a:ext cx="191" cy="191"/>
            </a:xfrm>
            <a:custGeom>
              <a:avLst/>
              <a:gdLst>
                <a:gd name="T0" fmla="*/ 0 w 846"/>
                <a:gd name="T1" fmla="*/ 43 h 848"/>
                <a:gd name="T2" fmla="*/ 26 w 846"/>
                <a:gd name="T3" fmla="*/ 0 h 848"/>
                <a:gd name="T4" fmla="*/ 43 w 846"/>
                <a:gd name="T5" fmla="*/ 0 h 848"/>
                <a:gd name="T6" fmla="*/ 17 w 846"/>
                <a:gd name="T7" fmla="*/ 43 h 848"/>
                <a:gd name="T8" fmla="*/ 0 w 846"/>
                <a:gd name="T9" fmla="*/ 43 h 8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6" h="848">
                  <a:moveTo>
                    <a:pt x="4" y="847"/>
                  </a:moveTo>
                  <a:cubicBezTo>
                    <a:pt x="0" y="423"/>
                    <a:pt x="255" y="0"/>
                    <a:pt x="509" y="0"/>
                  </a:cubicBezTo>
                  <a:lnTo>
                    <a:pt x="845" y="0"/>
                  </a:lnTo>
                  <a:cubicBezTo>
                    <a:pt x="420" y="0"/>
                    <a:pt x="337" y="423"/>
                    <a:pt x="339" y="847"/>
                  </a:cubicBezTo>
                  <a:lnTo>
                    <a:pt x="4" y="847"/>
                  </a:lnTo>
                </a:path>
              </a:pathLst>
            </a:custGeom>
            <a:solidFill>
              <a:srgbClr val="FFCCCC"/>
            </a:solidFill>
            <a:ln w="144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1" name="Freeform 29"/>
            <p:cNvSpPr>
              <a:spLocks noChangeArrowheads="1"/>
            </p:cNvSpPr>
            <p:nvPr/>
          </p:nvSpPr>
          <p:spPr bwMode="auto">
            <a:xfrm>
              <a:off x="4867" y="3408"/>
              <a:ext cx="268" cy="191"/>
            </a:xfrm>
            <a:custGeom>
              <a:avLst/>
              <a:gdLst>
                <a:gd name="T0" fmla="*/ 17 w 1188"/>
                <a:gd name="T1" fmla="*/ 0 h 848"/>
                <a:gd name="T2" fmla="*/ 52 w 1188"/>
                <a:gd name="T3" fmla="*/ 29 h 848"/>
                <a:gd name="T4" fmla="*/ 60 w 1188"/>
                <a:gd name="T5" fmla="*/ 29 h 848"/>
                <a:gd name="T6" fmla="*/ 43 w 1188"/>
                <a:gd name="T7" fmla="*/ 43 h 848"/>
                <a:gd name="T8" fmla="*/ 26 w 1188"/>
                <a:gd name="T9" fmla="*/ 29 h 848"/>
                <a:gd name="T10" fmla="*/ 35 w 1188"/>
                <a:gd name="T11" fmla="*/ 29 h 848"/>
                <a:gd name="T12" fmla="*/ 0 w 1188"/>
                <a:gd name="T13" fmla="*/ 0 h 848"/>
                <a:gd name="T14" fmla="*/ 17 w 1188"/>
                <a:gd name="T15" fmla="*/ 0 h 8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8" h="848">
                  <a:moveTo>
                    <a:pt x="336" y="1"/>
                  </a:moveTo>
                  <a:cubicBezTo>
                    <a:pt x="675" y="0"/>
                    <a:pt x="1014" y="281"/>
                    <a:pt x="1017" y="565"/>
                  </a:cubicBezTo>
                  <a:lnTo>
                    <a:pt x="1187" y="565"/>
                  </a:lnTo>
                  <a:lnTo>
                    <a:pt x="852" y="847"/>
                  </a:lnTo>
                  <a:lnTo>
                    <a:pt x="512" y="565"/>
                  </a:lnTo>
                  <a:lnTo>
                    <a:pt x="682" y="565"/>
                  </a:lnTo>
                  <a:cubicBezTo>
                    <a:pt x="678" y="281"/>
                    <a:pt x="340" y="0"/>
                    <a:pt x="0" y="1"/>
                  </a:cubicBezTo>
                  <a:lnTo>
                    <a:pt x="336" y="1"/>
                  </a:lnTo>
                </a:path>
              </a:pathLst>
            </a:custGeom>
            <a:solidFill>
              <a:srgbClr val="FFCCCC"/>
            </a:solidFill>
            <a:ln w="144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6908800" y="6400800"/>
            <a:ext cx="22336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17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FABRICATION</a:t>
            </a:r>
          </a:p>
        </p:txBody>
      </p:sp>
      <p:grpSp>
        <p:nvGrpSpPr>
          <p:cNvPr id="60438" name="Group 31"/>
          <p:cNvGrpSpPr>
            <a:grpSpLocks/>
          </p:cNvGrpSpPr>
          <p:nvPr/>
        </p:nvGrpSpPr>
        <p:grpSpPr bwMode="auto">
          <a:xfrm>
            <a:off x="8153400" y="6096000"/>
            <a:ext cx="608013" cy="304800"/>
            <a:chOff x="5136" y="3840"/>
            <a:chExt cx="383" cy="192"/>
          </a:xfrm>
        </p:grpSpPr>
        <p:sp>
          <p:nvSpPr>
            <p:cNvPr id="60458" name="Freeform 32"/>
            <p:cNvSpPr>
              <a:spLocks noChangeArrowheads="1"/>
            </p:cNvSpPr>
            <p:nvPr/>
          </p:nvSpPr>
          <p:spPr bwMode="auto">
            <a:xfrm>
              <a:off x="5135" y="3840"/>
              <a:ext cx="191" cy="191"/>
            </a:xfrm>
            <a:custGeom>
              <a:avLst/>
              <a:gdLst>
                <a:gd name="T0" fmla="*/ 0 w 846"/>
                <a:gd name="T1" fmla="*/ 43 h 848"/>
                <a:gd name="T2" fmla="*/ 26 w 846"/>
                <a:gd name="T3" fmla="*/ 0 h 848"/>
                <a:gd name="T4" fmla="*/ 43 w 846"/>
                <a:gd name="T5" fmla="*/ 0 h 848"/>
                <a:gd name="T6" fmla="*/ 17 w 846"/>
                <a:gd name="T7" fmla="*/ 43 h 848"/>
                <a:gd name="T8" fmla="*/ 0 w 846"/>
                <a:gd name="T9" fmla="*/ 43 h 8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6" h="848">
                  <a:moveTo>
                    <a:pt x="4" y="847"/>
                  </a:moveTo>
                  <a:cubicBezTo>
                    <a:pt x="0" y="423"/>
                    <a:pt x="255" y="0"/>
                    <a:pt x="509" y="0"/>
                  </a:cubicBezTo>
                  <a:lnTo>
                    <a:pt x="845" y="0"/>
                  </a:lnTo>
                  <a:cubicBezTo>
                    <a:pt x="421" y="0"/>
                    <a:pt x="337" y="423"/>
                    <a:pt x="340" y="847"/>
                  </a:cubicBezTo>
                  <a:lnTo>
                    <a:pt x="4" y="847"/>
                  </a:lnTo>
                </a:path>
              </a:pathLst>
            </a:custGeom>
            <a:solidFill>
              <a:srgbClr val="FFCCCC"/>
            </a:solidFill>
            <a:ln w="144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9" name="Freeform 33"/>
            <p:cNvSpPr>
              <a:spLocks noChangeArrowheads="1"/>
            </p:cNvSpPr>
            <p:nvPr/>
          </p:nvSpPr>
          <p:spPr bwMode="auto">
            <a:xfrm>
              <a:off x="5251" y="3840"/>
              <a:ext cx="269" cy="191"/>
            </a:xfrm>
            <a:custGeom>
              <a:avLst/>
              <a:gdLst>
                <a:gd name="T0" fmla="*/ 17 w 1189"/>
                <a:gd name="T1" fmla="*/ 0 h 848"/>
                <a:gd name="T2" fmla="*/ 52 w 1189"/>
                <a:gd name="T3" fmla="*/ 29 h 848"/>
                <a:gd name="T4" fmla="*/ 61 w 1189"/>
                <a:gd name="T5" fmla="*/ 29 h 848"/>
                <a:gd name="T6" fmla="*/ 44 w 1189"/>
                <a:gd name="T7" fmla="*/ 43 h 848"/>
                <a:gd name="T8" fmla="*/ 26 w 1189"/>
                <a:gd name="T9" fmla="*/ 29 h 848"/>
                <a:gd name="T10" fmla="*/ 35 w 1189"/>
                <a:gd name="T11" fmla="*/ 29 h 848"/>
                <a:gd name="T12" fmla="*/ 0 w 1189"/>
                <a:gd name="T13" fmla="*/ 0 h 848"/>
                <a:gd name="T14" fmla="*/ 17 w 1189"/>
                <a:gd name="T15" fmla="*/ 0 h 8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9" h="848">
                  <a:moveTo>
                    <a:pt x="336" y="1"/>
                  </a:moveTo>
                  <a:cubicBezTo>
                    <a:pt x="676" y="0"/>
                    <a:pt x="1015" y="281"/>
                    <a:pt x="1018" y="565"/>
                  </a:cubicBezTo>
                  <a:lnTo>
                    <a:pt x="1188" y="565"/>
                  </a:lnTo>
                  <a:lnTo>
                    <a:pt x="852" y="847"/>
                  </a:lnTo>
                  <a:lnTo>
                    <a:pt x="513" y="565"/>
                  </a:lnTo>
                  <a:lnTo>
                    <a:pt x="683" y="565"/>
                  </a:lnTo>
                  <a:cubicBezTo>
                    <a:pt x="679" y="281"/>
                    <a:pt x="340" y="0"/>
                    <a:pt x="0" y="1"/>
                  </a:cubicBezTo>
                  <a:lnTo>
                    <a:pt x="336" y="1"/>
                  </a:lnTo>
                </a:path>
              </a:pathLst>
            </a:custGeom>
            <a:solidFill>
              <a:srgbClr val="FFCCCC"/>
            </a:solidFill>
            <a:ln w="144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58" name="Line 34"/>
          <p:cNvSpPr>
            <a:spLocks noChangeShapeType="1"/>
          </p:cNvSpPr>
          <p:nvPr/>
        </p:nvSpPr>
        <p:spPr bwMode="auto">
          <a:xfrm>
            <a:off x="1752600" y="914400"/>
            <a:ext cx="0" cy="304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>
            <a:off x="2971800" y="914400"/>
            <a:ext cx="0" cy="304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>
            <a:off x="2362200" y="1447800"/>
            <a:ext cx="1524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1" name="Line 37"/>
          <p:cNvSpPr>
            <a:spLocks noChangeShapeType="1"/>
          </p:cNvSpPr>
          <p:nvPr/>
        </p:nvSpPr>
        <p:spPr bwMode="auto">
          <a:xfrm>
            <a:off x="3962400" y="381000"/>
            <a:ext cx="1447800" cy="1905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5029200" y="914400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COEN 7501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Formal Verification</a:t>
            </a:r>
          </a:p>
        </p:txBody>
      </p:sp>
      <p:sp>
        <p:nvSpPr>
          <p:cNvPr id="52263" name="Line 39"/>
          <p:cNvSpPr>
            <a:spLocks noChangeShapeType="1"/>
          </p:cNvSpPr>
          <p:nvPr/>
        </p:nvSpPr>
        <p:spPr bwMode="auto">
          <a:xfrm>
            <a:off x="5791200" y="1981200"/>
            <a:ext cx="1447800" cy="2057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4" name="Text Box 40"/>
          <p:cNvSpPr txBox="1">
            <a:spLocks noChangeArrowheads="1"/>
          </p:cNvSpPr>
          <p:nvPr/>
        </p:nvSpPr>
        <p:spPr bwMode="auto">
          <a:xfrm>
            <a:off x="6096000" y="213360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ENCS 6521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Design for Testability</a:t>
            </a:r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>
            <a:off x="4953000" y="5105400"/>
            <a:ext cx="685800" cy="8382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3733800" y="5715000"/>
            <a:ext cx="19335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ELEC 6231</a:t>
            </a:r>
          </a:p>
        </p:txBody>
      </p:sp>
      <p:sp>
        <p:nvSpPr>
          <p:cNvPr id="52267" name="Line 43"/>
          <p:cNvSpPr>
            <a:spLocks noChangeShapeType="1"/>
          </p:cNvSpPr>
          <p:nvPr/>
        </p:nvSpPr>
        <p:spPr bwMode="auto">
          <a:xfrm>
            <a:off x="0" y="1295400"/>
            <a:ext cx="4724400" cy="55626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8" name="Text Box 44"/>
          <p:cNvSpPr txBox="1">
            <a:spLocks noChangeArrowheads="1"/>
          </p:cNvSpPr>
          <p:nvPr/>
        </p:nvSpPr>
        <p:spPr bwMode="auto">
          <a:xfrm>
            <a:off x="838200" y="4191000"/>
            <a:ext cx="213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COEN 6531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ASIC Synthesis </a:t>
            </a:r>
          </a:p>
        </p:txBody>
      </p:sp>
      <p:sp>
        <p:nvSpPr>
          <p:cNvPr id="52269" name="Line 45"/>
          <p:cNvSpPr>
            <a:spLocks noChangeShapeType="1"/>
          </p:cNvSpPr>
          <p:nvPr/>
        </p:nvSpPr>
        <p:spPr bwMode="auto">
          <a:xfrm>
            <a:off x="7315200" y="4343400"/>
            <a:ext cx="1143000" cy="16002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0" name="Text Box 46"/>
          <p:cNvSpPr txBox="1">
            <a:spLocks noChangeArrowheads="1"/>
          </p:cNvSpPr>
          <p:nvPr/>
        </p:nvSpPr>
        <p:spPr bwMode="auto">
          <a:xfrm>
            <a:off x="7391400" y="4343400"/>
            <a:ext cx="17510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ENCS 6511</a:t>
            </a:r>
          </a:p>
        </p:txBody>
      </p:sp>
      <p:sp>
        <p:nvSpPr>
          <p:cNvPr id="52271" name="Line 47"/>
          <p:cNvSpPr>
            <a:spLocks noChangeShapeType="1"/>
          </p:cNvSpPr>
          <p:nvPr/>
        </p:nvSpPr>
        <p:spPr bwMode="auto">
          <a:xfrm flipH="1" flipV="1">
            <a:off x="6019800" y="6477000"/>
            <a:ext cx="304800" cy="381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2" name="Text Box 48"/>
          <p:cNvSpPr txBox="1">
            <a:spLocks noChangeArrowheads="1"/>
          </p:cNvSpPr>
          <p:nvPr/>
        </p:nvSpPr>
        <p:spPr bwMode="auto">
          <a:xfrm>
            <a:off x="4343400" y="6324600"/>
            <a:ext cx="17811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ELEC 6241</a:t>
            </a:r>
          </a:p>
        </p:txBody>
      </p:sp>
      <p:sp>
        <p:nvSpPr>
          <p:cNvPr id="52273" name="Line 49"/>
          <p:cNvSpPr>
            <a:spLocks noChangeShapeType="1"/>
          </p:cNvSpPr>
          <p:nvPr/>
        </p:nvSpPr>
        <p:spPr bwMode="auto">
          <a:xfrm>
            <a:off x="2438400" y="2667000"/>
            <a:ext cx="2362200" cy="28956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4" name="Text Box 50"/>
          <p:cNvSpPr txBox="1">
            <a:spLocks noChangeArrowheads="1"/>
          </p:cNvSpPr>
          <p:nvPr/>
        </p:nvSpPr>
        <p:spPr bwMode="auto">
          <a:xfrm>
            <a:off x="2286000" y="3505200"/>
            <a:ext cx="17049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ELEC 6501</a:t>
            </a:r>
          </a:p>
        </p:txBody>
      </p:sp>
      <p:sp>
        <p:nvSpPr>
          <p:cNvPr id="60456" name="Text Box 52"/>
          <p:cNvSpPr txBox="1">
            <a:spLocks noChangeArrowheads="1"/>
          </p:cNvSpPr>
          <p:nvPr/>
        </p:nvSpPr>
        <p:spPr bwMode="auto">
          <a:xfrm>
            <a:off x="6384925" y="346075"/>
            <a:ext cx="85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0457" name="Text Box 53"/>
          <p:cNvSpPr txBox="1">
            <a:spLocks noChangeArrowheads="1"/>
          </p:cNvSpPr>
          <p:nvPr/>
        </p:nvSpPr>
        <p:spPr bwMode="auto">
          <a:xfrm>
            <a:off x="4556125" y="0"/>
            <a:ext cx="3368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COEN 7741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Advance Comp. Arch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 animBg="1" autoUpdateAnimBg="0"/>
      <p:bldP spid="52226" grpId="0" animBg="1" autoUpdateAnimBg="0"/>
      <p:bldP spid="52227" grpId="0" animBg="1" autoUpdateAnimBg="0"/>
      <p:bldP spid="52228" grpId="0" animBg="1" autoUpdateAnimBg="0"/>
      <p:bldP spid="52232" grpId="0" animBg="1" autoUpdateAnimBg="0"/>
      <p:bldP spid="52233" grpId="0" animBg="1" autoUpdateAnimBg="0"/>
      <p:bldP spid="52234" grpId="0" animBg="1" autoUpdateAnimBg="0"/>
      <p:bldP spid="52235" grpId="0" animBg="1"/>
      <p:bldP spid="52236" grpId="0" animBg="1"/>
      <p:bldP spid="52237" grpId="0" animBg="1"/>
      <p:bldP spid="52238" grpId="0" animBg="1"/>
      <p:bldP spid="52242" grpId="0" autoUpdateAnimBg="0"/>
      <p:bldP spid="52243" grpId="0" autoUpdateAnimBg="0"/>
      <p:bldP spid="52250" grpId="0" autoUpdateAnimBg="0"/>
      <p:bldP spid="52254" grpId="0" autoUpdateAnimBg="0"/>
      <p:bldP spid="52258" grpId="0" animBg="1"/>
      <p:bldP spid="52259" grpId="0" animBg="1"/>
      <p:bldP spid="52260" grpId="0" animBg="1"/>
      <p:bldP spid="52261" grpId="0" animBg="1"/>
      <p:bldP spid="52262" grpId="0" autoUpdateAnimBg="0"/>
      <p:bldP spid="52263" grpId="0" animBg="1"/>
      <p:bldP spid="52264" grpId="0" autoUpdateAnimBg="0"/>
      <p:bldP spid="52265" grpId="0" animBg="1"/>
      <p:bldP spid="52266" grpId="0" autoUpdateAnimBg="0"/>
      <p:bldP spid="52267" grpId="0" animBg="1"/>
      <p:bldP spid="52268" grpId="0" autoUpdateAnimBg="0"/>
      <p:bldP spid="52269" grpId="0" animBg="1"/>
      <p:bldP spid="52270" grpId="0" autoUpdateAnimBg="0"/>
      <p:bldP spid="52271" grpId="0" animBg="1"/>
      <p:bldP spid="52272" grpId="0" autoUpdateAnimBg="0"/>
      <p:bldP spid="52273" grpId="0" animBg="1"/>
      <p:bldP spid="52274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8366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738"/>
              </a:spcBef>
            </a:pPr>
            <a:r>
              <a:rPr lang="en-GB" altLang="en-US" sz="3200" smtClean="0"/>
              <a:t>Binary Arithmetic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22375"/>
            <a:ext cx="7745413" cy="71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698500"/>
            <a:ext cx="7745413" cy="818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8458200" y="363538"/>
            <a:ext cx="7770813" cy="7493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/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ChangeArrowheads="1"/>
          </p:cNvSpPr>
          <p:nvPr/>
        </p:nvSpPr>
        <p:spPr bwMode="auto">
          <a:xfrm>
            <a:off x="0" y="-784225"/>
            <a:ext cx="91440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tabLst>
                <a:tab pos="173038" algn="l"/>
                <a:tab pos="355600" algn="l"/>
                <a:tab pos="566738" algn="l"/>
                <a:tab pos="712788" algn="l"/>
                <a:tab pos="1106488" algn="l"/>
                <a:tab pos="1279525" algn="l"/>
              </a:tabLst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tabLst>
                <a:tab pos="173038" algn="l"/>
                <a:tab pos="355600" algn="l"/>
                <a:tab pos="566738" algn="l"/>
                <a:tab pos="712788" algn="l"/>
                <a:tab pos="1106488" algn="l"/>
                <a:tab pos="1279525" algn="l"/>
              </a:tabLst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tabLst>
                <a:tab pos="173038" algn="l"/>
                <a:tab pos="355600" algn="l"/>
                <a:tab pos="566738" algn="l"/>
                <a:tab pos="712788" algn="l"/>
                <a:tab pos="1106488" algn="l"/>
                <a:tab pos="1279525" algn="l"/>
              </a:tabLst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tabLst>
                <a:tab pos="173038" algn="l"/>
                <a:tab pos="355600" algn="l"/>
                <a:tab pos="566738" algn="l"/>
                <a:tab pos="712788" algn="l"/>
                <a:tab pos="1106488" algn="l"/>
                <a:tab pos="1279525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173038" algn="l"/>
                <a:tab pos="355600" algn="l"/>
                <a:tab pos="566738" algn="l"/>
                <a:tab pos="712788" algn="l"/>
                <a:tab pos="1106488" algn="l"/>
                <a:tab pos="1279525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173038" algn="l"/>
                <a:tab pos="355600" algn="l"/>
                <a:tab pos="566738" algn="l"/>
                <a:tab pos="712788" algn="l"/>
                <a:tab pos="1106488" algn="l"/>
                <a:tab pos="1279525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173038" algn="l"/>
                <a:tab pos="355600" algn="l"/>
                <a:tab pos="566738" algn="l"/>
                <a:tab pos="712788" algn="l"/>
                <a:tab pos="1106488" algn="l"/>
                <a:tab pos="1279525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173038" algn="l"/>
                <a:tab pos="355600" algn="l"/>
                <a:tab pos="566738" algn="l"/>
                <a:tab pos="712788" algn="l"/>
                <a:tab pos="1106488" algn="l"/>
                <a:tab pos="1279525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173038" algn="l"/>
                <a:tab pos="355600" algn="l"/>
                <a:tab pos="566738" algn="l"/>
                <a:tab pos="712788" algn="l"/>
                <a:tab pos="1106488" algn="l"/>
                <a:tab pos="1279525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900">
                <a:solidFill>
                  <a:srgbClr val="000000"/>
                </a:solidFill>
                <a:latin typeface="Times" panose="02020603050405020304" pitchFamily="18" charset="0"/>
              </a:rPr>
              <a:t>Expected power savings in logic synthesis at various levels of design flow</a:t>
            </a:r>
            <a:endParaRPr lang="en-GB" altLang="en-US" sz="1200">
              <a:solidFill>
                <a:schemeClr val="tx1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>
              <a:solidFill>
                <a:schemeClr val="tx1"/>
              </a:solidFill>
            </a:endParaRPr>
          </a:p>
        </p:txBody>
      </p:sp>
      <p:grpSp>
        <p:nvGrpSpPr>
          <p:cNvPr id="8195" name="Group 1117"/>
          <p:cNvGrpSpPr>
            <a:grpSpLocks/>
          </p:cNvGrpSpPr>
          <p:nvPr/>
        </p:nvGrpSpPr>
        <p:grpSpPr bwMode="auto">
          <a:xfrm>
            <a:off x="990600" y="762000"/>
            <a:ext cx="6994525" cy="4914900"/>
            <a:chOff x="0" y="470"/>
            <a:chExt cx="4205" cy="4320"/>
          </a:xfrm>
        </p:grpSpPr>
        <p:grpSp>
          <p:nvGrpSpPr>
            <p:cNvPr id="8198" name="Group 1058"/>
            <p:cNvGrpSpPr>
              <a:grpSpLocks/>
            </p:cNvGrpSpPr>
            <p:nvPr/>
          </p:nvGrpSpPr>
          <p:grpSpPr bwMode="auto">
            <a:xfrm>
              <a:off x="0" y="470"/>
              <a:ext cx="1325" cy="432"/>
              <a:chOff x="0" y="470"/>
              <a:chExt cx="1325" cy="432"/>
            </a:xfrm>
          </p:grpSpPr>
          <p:sp>
            <p:nvSpPr>
              <p:cNvPr id="8286" name="Rectangle 1027"/>
              <p:cNvSpPr>
                <a:spLocks noChangeArrowheads="1"/>
              </p:cNvSpPr>
              <p:nvPr/>
            </p:nvSpPr>
            <p:spPr bwMode="auto">
              <a:xfrm>
                <a:off x="0" y="470"/>
                <a:ext cx="1325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 dirty="0">
                    <a:solidFill>
                      <a:srgbClr val="000000"/>
                    </a:solidFill>
                    <a:latin typeface="Times" panose="02020603050405020304" pitchFamily="18" charset="0"/>
                    <a:cs typeface="Times New Roman" panose="02020603050405020304" pitchFamily="18" charset="0"/>
                  </a:rPr>
                  <a:t>Level</a:t>
                </a:r>
                <a:endParaRPr lang="en-GB" altLang="en-US" sz="1200" dirty="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87" name="Rectangle 1057"/>
              <p:cNvSpPr>
                <a:spLocks noChangeArrowheads="1"/>
              </p:cNvSpPr>
              <p:nvPr/>
            </p:nvSpPr>
            <p:spPr bwMode="auto">
              <a:xfrm>
                <a:off x="0" y="470"/>
                <a:ext cx="1325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99" name="Group 1060"/>
            <p:cNvGrpSpPr>
              <a:grpSpLocks/>
            </p:cNvGrpSpPr>
            <p:nvPr/>
          </p:nvGrpSpPr>
          <p:grpSpPr bwMode="auto">
            <a:xfrm>
              <a:off x="1325" y="470"/>
              <a:ext cx="1440" cy="432"/>
              <a:chOff x="1325" y="470"/>
              <a:chExt cx="1440" cy="432"/>
            </a:xfrm>
          </p:grpSpPr>
          <p:sp>
            <p:nvSpPr>
              <p:cNvPr id="8284" name="Rectangle 1028"/>
              <p:cNvSpPr>
                <a:spLocks noChangeArrowheads="1"/>
              </p:cNvSpPr>
              <p:nvPr/>
            </p:nvSpPr>
            <p:spPr bwMode="auto">
              <a:xfrm>
                <a:off x="1325" y="470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  <a:cs typeface="Times New Roman" panose="02020603050405020304" pitchFamily="18" charset="0"/>
                  </a:rPr>
                  <a:t>Transformation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85" name="Rectangle 1059"/>
              <p:cNvSpPr>
                <a:spLocks noChangeArrowheads="1"/>
              </p:cNvSpPr>
              <p:nvPr/>
            </p:nvSpPr>
            <p:spPr bwMode="auto">
              <a:xfrm>
                <a:off x="1325" y="470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00" name="Group 1062"/>
            <p:cNvGrpSpPr>
              <a:grpSpLocks/>
            </p:cNvGrpSpPr>
            <p:nvPr/>
          </p:nvGrpSpPr>
          <p:grpSpPr bwMode="auto">
            <a:xfrm>
              <a:off x="2765" y="470"/>
              <a:ext cx="1440" cy="432"/>
              <a:chOff x="2765" y="470"/>
              <a:chExt cx="1440" cy="432"/>
            </a:xfrm>
          </p:grpSpPr>
          <p:sp>
            <p:nvSpPr>
              <p:cNvPr id="8282" name="Rectangle 1029"/>
              <p:cNvSpPr>
                <a:spLocks noChangeArrowheads="1"/>
              </p:cNvSpPr>
              <p:nvPr/>
            </p:nvSpPr>
            <p:spPr bwMode="auto">
              <a:xfrm>
                <a:off x="2765" y="470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  <a:cs typeface="Times New Roman" panose="02020603050405020304" pitchFamily="18" charset="0"/>
                  </a:rPr>
                  <a:t>Expected Power Saving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83" name="Rectangle 1061"/>
              <p:cNvSpPr>
                <a:spLocks noChangeArrowheads="1"/>
              </p:cNvSpPr>
              <p:nvPr/>
            </p:nvSpPr>
            <p:spPr bwMode="auto">
              <a:xfrm>
                <a:off x="2765" y="470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01" name="Group 1064"/>
            <p:cNvGrpSpPr>
              <a:grpSpLocks/>
            </p:cNvGrpSpPr>
            <p:nvPr/>
          </p:nvGrpSpPr>
          <p:grpSpPr bwMode="auto">
            <a:xfrm>
              <a:off x="0" y="902"/>
              <a:ext cx="1325" cy="432"/>
              <a:chOff x="0" y="902"/>
              <a:chExt cx="1325" cy="432"/>
            </a:xfrm>
          </p:grpSpPr>
          <p:sp>
            <p:nvSpPr>
              <p:cNvPr id="8280" name="Rectangle 1030"/>
              <p:cNvSpPr>
                <a:spLocks noChangeArrowheads="1"/>
              </p:cNvSpPr>
              <p:nvPr/>
            </p:nvSpPr>
            <p:spPr bwMode="auto">
              <a:xfrm>
                <a:off x="0" y="902"/>
                <a:ext cx="1325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Algorithmic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81" name="Rectangle 1063"/>
              <p:cNvSpPr>
                <a:spLocks noChangeArrowheads="1"/>
              </p:cNvSpPr>
              <p:nvPr/>
            </p:nvSpPr>
            <p:spPr bwMode="auto">
              <a:xfrm>
                <a:off x="0" y="902"/>
                <a:ext cx="1325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02" name="Group 1066"/>
            <p:cNvGrpSpPr>
              <a:grpSpLocks/>
            </p:cNvGrpSpPr>
            <p:nvPr/>
          </p:nvGrpSpPr>
          <p:grpSpPr bwMode="auto">
            <a:xfrm>
              <a:off x="1325" y="902"/>
              <a:ext cx="1440" cy="432"/>
              <a:chOff x="1325" y="902"/>
              <a:chExt cx="1440" cy="432"/>
            </a:xfrm>
          </p:grpSpPr>
          <p:sp>
            <p:nvSpPr>
              <p:cNvPr id="8278" name="Rectangle 1031"/>
              <p:cNvSpPr>
                <a:spLocks noChangeArrowheads="1"/>
              </p:cNvSpPr>
              <p:nvPr/>
            </p:nvSpPr>
            <p:spPr bwMode="auto">
              <a:xfrm>
                <a:off x="1325" y="902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Algorithm selection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79" name="Rectangle 1065"/>
              <p:cNvSpPr>
                <a:spLocks noChangeArrowheads="1"/>
              </p:cNvSpPr>
              <p:nvPr/>
            </p:nvSpPr>
            <p:spPr bwMode="auto">
              <a:xfrm>
                <a:off x="1325" y="902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03" name="Group 1068"/>
            <p:cNvGrpSpPr>
              <a:grpSpLocks/>
            </p:cNvGrpSpPr>
            <p:nvPr/>
          </p:nvGrpSpPr>
          <p:grpSpPr bwMode="auto">
            <a:xfrm>
              <a:off x="2765" y="902"/>
              <a:ext cx="1440" cy="432"/>
              <a:chOff x="2765" y="902"/>
              <a:chExt cx="1440" cy="432"/>
            </a:xfrm>
          </p:grpSpPr>
          <p:sp>
            <p:nvSpPr>
              <p:cNvPr id="8276" name="Rectangle 1032"/>
              <p:cNvSpPr>
                <a:spLocks noChangeArrowheads="1"/>
              </p:cNvSpPr>
              <p:nvPr/>
            </p:nvSpPr>
            <p:spPr bwMode="auto">
              <a:xfrm>
                <a:off x="2765" y="902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Orders of magnitude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77" name="Rectangle 1067"/>
              <p:cNvSpPr>
                <a:spLocks noChangeArrowheads="1"/>
              </p:cNvSpPr>
              <p:nvPr/>
            </p:nvSpPr>
            <p:spPr bwMode="auto">
              <a:xfrm>
                <a:off x="2765" y="902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04" name="Group 1070"/>
            <p:cNvGrpSpPr>
              <a:grpSpLocks/>
            </p:cNvGrpSpPr>
            <p:nvPr/>
          </p:nvGrpSpPr>
          <p:grpSpPr bwMode="auto">
            <a:xfrm>
              <a:off x="0" y="1334"/>
              <a:ext cx="1325" cy="432"/>
              <a:chOff x="0" y="1334"/>
              <a:chExt cx="1325" cy="432"/>
            </a:xfrm>
          </p:grpSpPr>
          <p:sp>
            <p:nvSpPr>
              <p:cNvPr id="8274" name="Rectangle 1033"/>
              <p:cNvSpPr>
                <a:spLocks noChangeArrowheads="1"/>
              </p:cNvSpPr>
              <p:nvPr/>
            </p:nvSpPr>
            <p:spPr bwMode="auto">
              <a:xfrm>
                <a:off x="0" y="1334"/>
                <a:ext cx="1325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Behavioural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75" name="Rectangle 1069"/>
              <p:cNvSpPr>
                <a:spLocks noChangeArrowheads="1"/>
              </p:cNvSpPr>
              <p:nvPr/>
            </p:nvSpPr>
            <p:spPr bwMode="auto">
              <a:xfrm>
                <a:off x="0" y="1334"/>
                <a:ext cx="1325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05" name="Group 1072"/>
            <p:cNvGrpSpPr>
              <a:grpSpLocks/>
            </p:cNvGrpSpPr>
            <p:nvPr/>
          </p:nvGrpSpPr>
          <p:grpSpPr bwMode="auto">
            <a:xfrm>
              <a:off x="1325" y="1334"/>
              <a:ext cx="1440" cy="432"/>
              <a:chOff x="1325" y="1334"/>
              <a:chExt cx="1440" cy="432"/>
            </a:xfrm>
          </p:grpSpPr>
          <p:sp>
            <p:nvSpPr>
              <p:cNvPr id="8272" name="Rectangle 1034"/>
              <p:cNvSpPr>
                <a:spLocks noChangeArrowheads="1"/>
              </p:cNvSpPr>
              <p:nvPr/>
            </p:nvSpPr>
            <p:spPr bwMode="auto">
              <a:xfrm>
                <a:off x="1325" y="1334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Concurrency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73" name="Rectangle 1071"/>
              <p:cNvSpPr>
                <a:spLocks noChangeArrowheads="1"/>
              </p:cNvSpPr>
              <p:nvPr/>
            </p:nvSpPr>
            <p:spPr bwMode="auto">
              <a:xfrm>
                <a:off x="1325" y="1334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06" name="Group 1074"/>
            <p:cNvGrpSpPr>
              <a:grpSpLocks/>
            </p:cNvGrpSpPr>
            <p:nvPr/>
          </p:nvGrpSpPr>
          <p:grpSpPr bwMode="auto">
            <a:xfrm>
              <a:off x="2765" y="1334"/>
              <a:ext cx="1440" cy="432"/>
              <a:chOff x="2765" y="1334"/>
              <a:chExt cx="1440" cy="432"/>
            </a:xfrm>
          </p:grpSpPr>
          <p:sp>
            <p:nvSpPr>
              <p:cNvPr id="8270" name="Rectangle 1035"/>
              <p:cNvSpPr>
                <a:spLocks noChangeArrowheads="1"/>
              </p:cNvSpPr>
              <p:nvPr/>
            </p:nvSpPr>
            <p:spPr bwMode="auto">
              <a:xfrm>
                <a:off x="2765" y="1334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Several times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71" name="Rectangle 1073"/>
              <p:cNvSpPr>
                <a:spLocks noChangeArrowheads="1"/>
              </p:cNvSpPr>
              <p:nvPr/>
            </p:nvSpPr>
            <p:spPr bwMode="auto">
              <a:xfrm>
                <a:off x="2765" y="1334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07" name="Group 1076"/>
            <p:cNvGrpSpPr>
              <a:grpSpLocks/>
            </p:cNvGrpSpPr>
            <p:nvPr/>
          </p:nvGrpSpPr>
          <p:grpSpPr bwMode="auto">
            <a:xfrm>
              <a:off x="0" y="1766"/>
              <a:ext cx="1325" cy="432"/>
              <a:chOff x="0" y="1766"/>
              <a:chExt cx="1325" cy="432"/>
            </a:xfrm>
          </p:grpSpPr>
          <p:sp>
            <p:nvSpPr>
              <p:cNvPr id="8268" name="Rectangle 1036"/>
              <p:cNvSpPr>
                <a:spLocks noChangeArrowheads="1"/>
              </p:cNvSpPr>
              <p:nvPr/>
            </p:nvSpPr>
            <p:spPr bwMode="auto">
              <a:xfrm>
                <a:off x="0" y="1766"/>
                <a:ext cx="1325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Register Transfer Level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69" name="Rectangle 1075"/>
              <p:cNvSpPr>
                <a:spLocks noChangeArrowheads="1"/>
              </p:cNvSpPr>
              <p:nvPr/>
            </p:nvSpPr>
            <p:spPr bwMode="auto">
              <a:xfrm>
                <a:off x="0" y="1766"/>
                <a:ext cx="1325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08" name="Group 1078"/>
            <p:cNvGrpSpPr>
              <a:grpSpLocks/>
            </p:cNvGrpSpPr>
            <p:nvPr/>
          </p:nvGrpSpPr>
          <p:grpSpPr bwMode="auto">
            <a:xfrm>
              <a:off x="1325" y="1766"/>
              <a:ext cx="1440" cy="432"/>
              <a:chOff x="1325" y="1766"/>
              <a:chExt cx="1440" cy="432"/>
            </a:xfrm>
          </p:grpSpPr>
          <p:sp>
            <p:nvSpPr>
              <p:cNvPr id="8266" name="Rectangle 1037"/>
              <p:cNvSpPr>
                <a:spLocks noChangeArrowheads="1"/>
              </p:cNvSpPr>
              <p:nvPr/>
            </p:nvSpPr>
            <p:spPr bwMode="auto">
              <a:xfrm>
                <a:off x="1325" y="1766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Structural transformations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67" name="Rectangle 1077"/>
              <p:cNvSpPr>
                <a:spLocks noChangeArrowheads="1"/>
              </p:cNvSpPr>
              <p:nvPr/>
            </p:nvSpPr>
            <p:spPr bwMode="auto">
              <a:xfrm>
                <a:off x="1325" y="1766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09" name="Group 1080"/>
            <p:cNvGrpSpPr>
              <a:grpSpLocks/>
            </p:cNvGrpSpPr>
            <p:nvPr/>
          </p:nvGrpSpPr>
          <p:grpSpPr bwMode="auto">
            <a:xfrm>
              <a:off x="2765" y="1766"/>
              <a:ext cx="1440" cy="432"/>
              <a:chOff x="2765" y="1766"/>
              <a:chExt cx="1440" cy="432"/>
            </a:xfrm>
          </p:grpSpPr>
          <p:sp>
            <p:nvSpPr>
              <p:cNvPr id="8264" name="Rectangle 1038"/>
              <p:cNvSpPr>
                <a:spLocks noChangeArrowheads="1"/>
              </p:cNvSpPr>
              <p:nvPr/>
            </p:nvSpPr>
            <p:spPr bwMode="auto">
              <a:xfrm>
                <a:off x="2765" y="1766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~10 - 15%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65" name="Rectangle 1079"/>
              <p:cNvSpPr>
                <a:spLocks noChangeArrowheads="1"/>
              </p:cNvSpPr>
              <p:nvPr/>
            </p:nvSpPr>
            <p:spPr bwMode="auto">
              <a:xfrm>
                <a:off x="2765" y="1766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10" name="Group 1082"/>
            <p:cNvGrpSpPr>
              <a:grpSpLocks/>
            </p:cNvGrpSpPr>
            <p:nvPr/>
          </p:nvGrpSpPr>
          <p:grpSpPr bwMode="auto">
            <a:xfrm>
              <a:off x="0" y="2198"/>
              <a:ext cx="1325" cy="432"/>
              <a:chOff x="0" y="2198"/>
              <a:chExt cx="1325" cy="432"/>
            </a:xfrm>
          </p:grpSpPr>
          <p:sp>
            <p:nvSpPr>
              <p:cNvPr id="8262" name="Rectangle 1039"/>
              <p:cNvSpPr>
                <a:spLocks noChangeArrowheads="1"/>
              </p:cNvSpPr>
              <p:nvPr/>
            </p:nvSpPr>
            <p:spPr bwMode="auto">
              <a:xfrm>
                <a:off x="0" y="2198"/>
                <a:ext cx="1325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200">
                    <a:solidFill>
                      <a:schemeClr val="tx1"/>
                    </a:solidFill>
                    <a:latin typeface="Times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63" name="Rectangle 1081"/>
              <p:cNvSpPr>
                <a:spLocks noChangeArrowheads="1"/>
              </p:cNvSpPr>
              <p:nvPr/>
            </p:nvSpPr>
            <p:spPr bwMode="auto">
              <a:xfrm>
                <a:off x="0" y="2198"/>
                <a:ext cx="1325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11" name="Group 1084"/>
            <p:cNvGrpSpPr>
              <a:grpSpLocks/>
            </p:cNvGrpSpPr>
            <p:nvPr/>
          </p:nvGrpSpPr>
          <p:grpSpPr bwMode="auto">
            <a:xfrm>
              <a:off x="1325" y="2198"/>
              <a:ext cx="1440" cy="432"/>
              <a:chOff x="1325" y="2198"/>
              <a:chExt cx="1440" cy="432"/>
            </a:xfrm>
          </p:grpSpPr>
          <p:sp>
            <p:nvSpPr>
              <p:cNvPr id="8260" name="Rectangle 1040"/>
              <p:cNvSpPr>
                <a:spLocks noChangeArrowheads="1"/>
              </p:cNvSpPr>
              <p:nvPr/>
            </p:nvSpPr>
            <p:spPr bwMode="auto">
              <a:xfrm>
                <a:off x="1325" y="2198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Clock control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61" name="Rectangle 1083"/>
              <p:cNvSpPr>
                <a:spLocks noChangeArrowheads="1"/>
              </p:cNvSpPr>
              <p:nvPr/>
            </p:nvSpPr>
            <p:spPr bwMode="auto">
              <a:xfrm>
                <a:off x="1325" y="2198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12" name="Group 1086"/>
            <p:cNvGrpSpPr>
              <a:grpSpLocks/>
            </p:cNvGrpSpPr>
            <p:nvPr/>
          </p:nvGrpSpPr>
          <p:grpSpPr bwMode="auto">
            <a:xfrm>
              <a:off x="2765" y="2198"/>
              <a:ext cx="1440" cy="432"/>
              <a:chOff x="2765" y="2198"/>
              <a:chExt cx="1440" cy="432"/>
            </a:xfrm>
          </p:grpSpPr>
          <p:sp>
            <p:nvSpPr>
              <p:cNvPr id="8258" name="Rectangle 1041"/>
              <p:cNvSpPr>
                <a:spLocks noChangeArrowheads="1"/>
              </p:cNvSpPr>
              <p:nvPr/>
            </p:nvSpPr>
            <p:spPr bwMode="auto">
              <a:xfrm>
                <a:off x="2765" y="2198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~10 - 90%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59" name="Rectangle 1085"/>
              <p:cNvSpPr>
                <a:spLocks noChangeArrowheads="1"/>
              </p:cNvSpPr>
              <p:nvPr/>
            </p:nvSpPr>
            <p:spPr bwMode="auto">
              <a:xfrm>
                <a:off x="2765" y="2198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13" name="Group 1088"/>
            <p:cNvGrpSpPr>
              <a:grpSpLocks/>
            </p:cNvGrpSpPr>
            <p:nvPr/>
          </p:nvGrpSpPr>
          <p:grpSpPr bwMode="auto">
            <a:xfrm>
              <a:off x="0" y="2630"/>
              <a:ext cx="1325" cy="432"/>
              <a:chOff x="0" y="2630"/>
              <a:chExt cx="1325" cy="432"/>
            </a:xfrm>
          </p:grpSpPr>
          <p:sp>
            <p:nvSpPr>
              <p:cNvPr id="8256" name="Rectangle 1042"/>
              <p:cNvSpPr>
                <a:spLocks noChangeArrowheads="1"/>
              </p:cNvSpPr>
              <p:nvPr/>
            </p:nvSpPr>
            <p:spPr bwMode="auto">
              <a:xfrm>
                <a:off x="0" y="2630"/>
                <a:ext cx="1325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Data/signal encoding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57" name="Rectangle 1087"/>
              <p:cNvSpPr>
                <a:spLocks noChangeArrowheads="1"/>
              </p:cNvSpPr>
              <p:nvPr/>
            </p:nvSpPr>
            <p:spPr bwMode="auto">
              <a:xfrm>
                <a:off x="0" y="2630"/>
                <a:ext cx="1325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14" name="Group 1090"/>
            <p:cNvGrpSpPr>
              <a:grpSpLocks/>
            </p:cNvGrpSpPr>
            <p:nvPr/>
          </p:nvGrpSpPr>
          <p:grpSpPr bwMode="auto">
            <a:xfrm>
              <a:off x="1325" y="2630"/>
              <a:ext cx="1440" cy="432"/>
              <a:chOff x="1325" y="2630"/>
              <a:chExt cx="1440" cy="432"/>
            </a:xfrm>
          </p:grpSpPr>
          <p:sp>
            <p:nvSpPr>
              <p:cNvPr id="8254" name="Rectangle 1043"/>
              <p:cNvSpPr>
                <a:spLocks noChangeArrowheads="1"/>
              </p:cNvSpPr>
              <p:nvPr/>
            </p:nvSpPr>
            <p:spPr bwMode="auto">
              <a:xfrm>
                <a:off x="1325" y="2630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200">
                    <a:solidFill>
                      <a:schemeClr val="tx1"/>
                    </a:solidFill>
                    <a:latin typeface="Times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55" name="Rectangle 1089"/>
              <p:cNvSpPr>
                <a:spLocks noChangeArrowheads="1"/>
              </p:cNvSpPr>
              <p:nvPr/>
            </p:nvSpPr>
            <p:spPr bwMode="auto">
              <a:xfrm>
                <a:off x="1325" y="2630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15" name="Group 1092"/>
            <p:cNvGrpSpPr>
              <a:grpSpLocks/>
            </p:cNvGrpSpPr>
            <p:nvPr/>
          </p:nvGrpSpPr>
          <p:grpSpPr bwMode="auto">
            <a:xfrm>
              <a:off x="2765" y="2630"/>
              <a:ext cx="1440" cy="432"/>
              <a:chOff x="2765" y="2630"/>
              <a:chExt cx="1440" cy="432"/>
            </a:xfrm>
          </p:grpSpPr>
          <p:sp>
            <p:nvSpPr>
              <p:cNvPr id="8252" name="Rectangle 1044"/>
              <p:cNvSpPr>
                <a:spLocks noChangeArrowheads="1"/>
              </p:cNvSpPr>
              <p:nvPr/>
            </p:nvSpPr>
            <p:spPr bwMode="auto">
              <a:xfrm>
                <a:off x="2765" y="2630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~20%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53" name="Rectangle 1091"/>
              <p:cNvSpPr>
                <a:spLocks noChangeArrowheads="1"/>
              </p:cNvSpPr>
              <p:nvPr/>
            </p:nvSpPr>
            <p:spPr bwMode="auto">
              <a:xfrm>
                <a:off x="2765" y="2630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16" name="Group 1094"/>
            <p:cNvGrpSpPr>
              <a:grpSpLocks/>
            </p:cNvGrpSpPr>
            <p:nvPr/>
          </p:nvGrpSpPr>
          <p:grpSpPr bwMode="auto">
            <a:xfrm>
              <a:off x="0" y="3062"/>
              <a:ext cx="1325" cy="432"/>
              <a:chOff x="0" y="3062"/>
              <a:chExt cx="1325" cy="432"/>
            </a:xfrm>
          </p:grpSpPr>
          <p:sp>
            <p:nvSpPr>
              <p:cNvPr id="8250" name="Rectangle 1045"/>
              <p:cNvSpPr>
                <a:spLocks noChangeArrowheads="1"/>
              </p:cNvSpPr>
              <p:nvPr/>
            </p:nvSpPr>
            <p:spPr bwMode="auto">
              <a:xfrm>
                <a:off x="0" y="3062"/>
                <a:ext cx="1325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Technology independent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51" name="Rectangle 1093"/>
              <p:cNvSpPr>
                <a:spLocks noChangeArrowheads="1"/>
              </p:cNvSpPr>
              <p:nvPr/>
            </p:nvSpPr>
            <p:spPr bwMode="auto">
              <a:xfrm>
                <a:off x="0" y="3062"/>
                <a:ext cx="1325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17" name="Group 1096"/>
            <p:cNvGrpSpPr>
              <a:grpSpLocks/>
            </p:cNvGrpSpPr>
            <p:nvPr/>
          </p:nvGrpSpPr>
          <p:grpSpPr bwMode="auto">
            <a:xfrm>
              <a:off x="1325" y="3062"/>
              <a:ext cx="1440" cy="432"/>
              <a:chOff x="1325" y="3062"/>
              <a:chExt cx="1440" cy="432"/>
            </a:xfrm>
          </p:grpSpPr>
          <p:sp>
            <p:nvSpPr>
              <p:cNvPr id="8248" name="Rectangle 1046"/>
              <p:cNvSpPr>
                <a:spLocks noChangeArrowheads="1"/>
              </p:cNvSpPr>
              <p:nvPr/>
            </p:nvSpPr>
            <p:spPr bwMode="auto">
              <a:xfrm>
                <a:off x="1325" y="3062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Extraction/decomposition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49" name="Rectangle 1095"/>
              <p:cNvSpPr>
                <a:spLocks noChangeArrowheads="1"/>
              </p:cNvSpPr>
              <p:nvPr/>
            </p:nvSpPr>
            <p:spPr bwMode="auto">
              <a:xfrm>
                <a:off x="1325" y="3062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18" name="Group 1098"/>
            <p:cNvGrpSpPr>
              <a:grpSpLocks/>
            </p:cNvGrpSpPr>
            <p:nvPr/>
          </p:nvGrpSpPr>
          <p:grpSpPr bwMode="auto">
            <a:xfrm>
              <a:off x="2765" y="3062"/>
              <a:ext cx="1440" cy="432"/>
              <a:chOff x="2765" y="3062"/>
              <a:chExt cx="1440" cy="432"/>
            </a:xfrm>
          </p:grpSpPr>
          <p:sp>
            <p:nvSpPr>
              <p:cNvPr id="8246" name="Rectangle 1047"/>
              <p:cNvSpPr>
                <a:spLocks noChangeArrowheads="1"/>
              </p:cNvSpPr>
              <p:nvPr/>
            </p:nvSpPr>
            <p:spPr bwMode="auto">
              <a:xfrm>
                <a:off x="2765" y="3062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~15%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47" name="Rectangle 1097"/>
              <p:cNvSpPr>
                <a:spLocks noChangeArrowheads="1"/>
              </p:cNvSpPr>
              <p:nvPr/>
            </p:nvSpPr>
            <p:spPr bwMode="auto">
              <a:xfrm>
                <a:off x="2765" y="3062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19" name="Group 1100"/>
            <p:cNvGrpSpPr>
              <a:grpSpLocks/>
            </p:cNvGrpSpPr>
            <p:nvPr/>
          </p:nvGrpSpPr>
          <p:grpSpPr bwMode="auto">
            <a:xfrm>
              <a:off x="0" y="3494"/>
              <a:ext cx="1325" cy="432"/>
              <a:chOff x="0" y="3494"/>
              <a:chExt cx="1325" cy="432"/>
            </a:xfrm>
          </p:grpSpPr>
          <p:sp>
            <p:nvSpPr>
              <p:cNvPr id="8244" name="Rectangle 1048"/>
              <p:cNvSpPr>
                <a:spLocks noChangeArrowheads="1"/>
              </p:cNvSpPr>
              <p:nvPr/>
            </p:nvSpPr>
            <p:spPr bwMode="auto">
              <a:xfrm>
                <a:off x="0" y="3494"/>
                <a:ext cx="1325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Technology dependant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45" name="Rectangle 1099"/>
              <p:cNvSpPr>
                <a:spLocks noChangeArrowheads="1"/>
              </p:cNvSpPr>
              <p:nvPr/>
            </p:nvSpPr>
            <p:spPr bwMode="auto">
              <a:xfrm>
                <a:off x="0" y="3494"/>
                <a:ext cx="1325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20" name="Group 1102"/>
            <p:cNvGrpSpPr>
              <a:grpSpLocks/>
            </p:cNvGrpSpPr>
            <p:nvPr/>
          </p:nvGrpSpPr>
          <p:grpSpPr bwMode="auto">
            <a:xfrm>
              <a:off x="1325" y="3494"/>
              <a:ext cx="1440" cy="432"/>
              <a:chOff x="1325" y="3494"/>
              <a:chExt cx="1440" cy="432"/>
            </a:xfrm>
          </p:grpSpPr>
          <p:sp>
            <p:nvSpPr>
              <p:cNvPr id="8242" name="Rectangle 1049"/>
              <p:cNvSpPr>
                <a:spLocks noChangeArrowheads="1"/>
              </p:cNvSpPr>
              <p:nvPr/>
            </p:nvSpPr>
            <p:spPr bwMode="auto">
              <a:xfrm>
                <a:off x="1325" y="3494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Technology mapping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43" name="Rectangle 1101"/>
              <p:cNvSpPr>
                <a:spLocks noChangeArrowheads="1"/>
              </p:cNvSpPr>
              <p:nvPr/>
            </p:nvSpPr>
            <p:spPr bwMode="auto">
              <a:xfrm>
                <a:off x="1325" y="3494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21" name="Group 1104"/>
            <p:cNvGrpSpPr>
              <a:grpSpLocks/>
            </p:cNvGrpSpPr>
            <p:nvPr/>
          </p:nvGrpSpPr>
          <p:grpSpPr bwMode="auto">
            <a:xfrm>
              <a:off x="2765" y="3494"/>
              <a:ext cx="1440" cy="432"/>
              <a:chOff x="2765" y="3494"/>
              <a:chExt cx="1440" cy="432"/>
            </a:xfrm>
          </p:grpSpPr>
          <p:sp>
            <p:nvSpPr>
              <p:cNvPr id="8240" name="Rectangle 1050"/>
              <p:cNvSpPr>
                <a:spLocks noChangeArrowheads="1"/>
              </p:cNvSpPr>
              <p:nvPr/>
            </p:nvSpPr>
            <p:spPr bwMode="auto">
              <a:xfrm>
                <a:off x="2765" y="3494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~20%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41" name="Rectangle 1103"/>
              <p:cNvSpPr>
                <a:spLocks noChangeArrowheads="1"/>
              </p:cNvSpPr>
              <p:nvPr/>
            </p:nvSpPr>
            <p:spPr bwMode="auto">
              <a:xfrm>
                <a:off x="2765" y="3494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22" name="Group 1106"/>
            <p:cNvGrpSpPr>
              <a:grpSpLocks/>
            </p:cNvGrpSpPr>
            <p:nvPr/>
          </p:nvGrpSpPr>
          <p:grpSpPr bwMode="auto">
            <a:xfrm>
              <a:off x="0" y="3926"/>
              <a:ext cx="1325" cy="432"/>
              <a:chOff x="0" y="3926"/>
              <a:chExt cx="1325" cy="432"/>
            </a:xfrm>
          </p:grpSpPr>
          <p:sp>
            <p:nvSpPr>
              <p:cNvPr id="8238" name="Rectangle 1051"/>
              <p:cNvSpPr>
                <a:spLocks noChangeArrowheads="1"/>
              </p:cNvSpPr>
              <p:nvPr/>
            </p:nvSpPr>
            <p:spPr bwMode="auto">
              <a:xfrm>
                <a:off x="0" y="3926"/>
                <a:ext cx="1325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200">
                    <a:solidFill>
                      <a:schemeClr val="tx1"/>
                    </a:solidFill>
                    <a:latin typeface="Times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39" name="Rectangle 1105"/>
              <p:cNvSpPr>
                <a:spLocks noChangeArrowheads="1"/>
              </p:cNvSpPr>
              <p:nvPr/>
            </p:nvSpPr>
            <p:spPr bwMode="auto">
              <a:xfrm>
                <a:off x="0" y="3926"/>
                <a:ext cx="1325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23" name="Group 1108"/>
            <p:cNvGrpSpPr>
              <a:grpSpLocks/>
            </p:cNvGrpSpPr>
            <p:nvPr/>
          </p:nvGrpSpPr>
          <p:grpSpPr bwMode="auto">
            <a:xfrm>
              <a:off x="1325" y="3926"/>
              <a:ext cx="1440" cy="432"/>
              <a:chOff x="1325" y="3926"/>
              <a:chExt cx="1440" cy="432"/>
            </a:xfrm>
          </p:grpSpPr>
          <p:sp>
            <p:nvSpPr>
              <p:cNvPr id="8236" name="Rectangle 1052"/>
              <p:cNvSpPr>
                <a:spLocks noChangeArrowheads="1"/>
              </p:cNvSpPr>
              <p:nvPr/>
            </p:nvSpPr>
            <p:spPr bwMode="auto">
              <a:xfrm>
                <a:off x="1325" y="3926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Gate sizing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37" name="Rectangle 1107"/>
              <p:cNvSpPr>
                <a:spLocks noChangeArrowheads="1"/>
              </p:cNvSpPr>
              <p:nvPr/>
            </p:nvSpPr>
            <p:spPr bwMode="auto">
              <a:xfrm>
                <a:off x="1325" y="3926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24" name="Group 1110"/>
            <p:cNvGrpSpPr>
              <a:grpSpLocks/>
            </p:cNvGrpSpPr>
            <p:nvPr/>
          </p:nvGrpSpPr>
          <p:grpSpPr bwMode="auto">
            <a:xfrm>
              <a:off x="2765" y="3926"/>
              <a:ext cx="1440" cy="432"/>
              <a:chOff x="2765" y="3926"/>
              <a:chExt cx="1440" cy="432"/>
            </a:xfrm>
          </p:grpSpPr>
          <p:sp>
            <p:nvSpPr>
              <p:cNvPr id="8234" name="Rectangle 1053"/>
              <p:cNvSpPr>
                <a:spLocks noChangeArrowheads="1"/>
              </p:cNvSpPr>
              <p:nvPr/>
            </p:nvSpPr>
            <p:spPr bwMode="auto">
              <a:xfrm>
                <a:off x="2765" y="3926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~20%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35" name="Rectangle 1109"/>
              <p:cNvSpPr>
                <a:spLocks noChangeArrowheads="1"/>
              </p:cNvSpPr>
              <p:nvPr/>
            </p:nvSpPr>
            <p:spPr bwMode="auto">
              <a:xfrm>
                <a:off x="2765" y="3926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25" name="Group 1112"/>
            <p:cNvGrpSpPr>
              <a:grpSpLocks/>
            </p:cNvGrpSpPr>
            <p:nvPr/>
          </p:nvGrpSpPr>
          <p:grpSpPr bwMode="auto">
            <a:xfrm>
              <a:off x="0" y="4358"/>
              <a:ext cx="1325" cy="432"/>
              <a:chOff x="0" y="4358"/>
              <a:chExt cx="1325" cy="432"/>
            </a:xfrm>
          </p:grpSpPr>
          <p:sp>
            <p:nvSpPr>
              <p:cNvPr id="8232" name="Rectangle 1054"/>
              <p:cNvSpPr>
                <a:spLocks noChangeArrowheads="1"/>
              </p:cNvSpPr>
              <p:nvPr/>
            </p:nvSpPr>
            <p:spPr bwMode="auto">
              <a:xfrm>
                <a:off x="0" y="4358"/>
                <a:ext cx="1325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Layout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33" name="Rectangle 1111"/>
              <p:cNvSpPr>
                <a:spLocks noChangeArrowheads="1"/>
              </p:cNvSpPr>
              <p:nvPr/>
            </p:nvSpPr>
            <p:spPr bwMode="auto">
              <a:xfrm>
                <a:off x="0" y="4358"/>
                <a:ext cx="1325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26" name="Group 1114"/>
            <p:cNvGrpSpPr>
              <a:grpSpLocks/>
            </p:cNvGrpSpPr>
            <p:nvPr/>
          </p:nvGrpSpPr>
          <p:grpSpPr bwMode="auto">
            <a:xfrm>
              <a:off x="1325" y="4358"/>
              <a:ext cx="1440" cy="432"/>
              <a:chOff x="1325" y="4358"/>
              <a:chExt cx="1440" cy="432"/>
            </a:xfrm>
          </p:grpSpPr>
          <p:sp>
            <p:nvSpPr>
              <p:cNvPr id="8230" name="Rectangle 1055"/>
              <p:cNvSpPr>
                <a:spLocks noChangeArrowheads="1"/>
              </p:cNvSpPr>
              <p:nvPr/>
            </p:nvSpPr>
            <p:spPr bwMode="auto">
              <a:xfrm>
                <a:off x="1325" y="4358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Placement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31" name="Rectangle 1113"/>
              <p:cNvSpPr>
                <a:spLocks noChangeArrowheads="1"/>
              </p:cNvSpPr>
              <p:nvPr/>
            </p:nvSpPr>
            <p:spPr bwMode="auto">
              <a:xfrm>
                <a:off x="1325" y="4358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27" name="Group 1116"/>
            <p:cNvGrpSpPr>
              <a:grpSpLocks/>
            </p:cNvGrpSpPr>
            <p:nvPr/>
          </p:nvGrpSpPr>
          <p:grpSpPr bwMode="auto">
            <a:xfrm>
              <a:off x="2765" y="4358"/>
              <a:ext cx="1440" cy="432"/>
              <a:chOff x="2765" y="4358"/>
              <a:chExt cx="1440" cy="432"/>
            </a:xfrm>
          </p:grpSpPr>
          <p:sp>
            <p:nvSpPr>
              <p:cNvPr id="8228" name="Rectangle 1056"/>
              <p:cNvSpPr>
                <a:spLocks noChangeArrowheads="1"/>
              </p:cNvSpPr>
              <p:nvPr/>
            </p:nvSpPr>
            <p:spPr bwMode="auto">
              <a:xfrm>
                <a:off x="2765" y="4358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tabLst>
                    <a:tab pos="173038" algn="l"/>
                    <a:tab pos="355600" algn="l"/>
                    <a:tab pos="566738" algn="l"/>
                    <a:tab pos="712788" algn="l"/>
                    <a:tab pos="1106488" algn="l"/>
                    <a:tab pos="1279525" algn="l"/>
                  </a:tabLst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500">
                    <a:solidFill>
                      <a:srgbClr val="000000"/>
                    </a:solidFill>
                    <a:latin typeface="Times" panose="02020603050405020304" pitchFamily="18" charset="0"/>
                  </a:rPr>
                  <a:t>20%</a:t>
                </a:r>
                <a:endParaRPr lang="en-GB" altLang="en-US" sz="1200">
                  <a:solidFill>
                    <a:schemeClr val="tx1"/>
                  </a:solidFill>
                  <a:latin typeface="Times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29" name="Rectangle 1115"/>
              <p:cNvSpPr>
                <a:spLocks noChangeArrowheads="1"/>
              </p:cNvSpPr>
              <p:nvPr/>
            </p:nvSpPr>
            <p:spPr bwMode="auto">
              <a:xfrm>
                <a:off x="2765" y="4358"/>
                <a:ext cx="1440" cy="43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100000"/>
                  <a:buFont typeface="StarBats" charset="0"/>
                  <a:buChar char="Ô"/>
                  <a:defRPr sz="32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578963"/>
                  </a:buClr>
                  <a:buSzPct val="50000"/>
                  <a:buFont typeface="StarBats" charset="0"/>
                  <a:buChar char="l"/>
                  <a:defRPr sz="28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·"/>
                  <a:defRPr sz="24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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20000"/>
                  </a:spcBef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33"/>
                  </a:buClr>
                  <a:buSzPct val="100000"/>
                  <a:buFont typeface="Times" panose="02020603050405020304" pitchFamily="18" charset="0"/>
                  <a:buChar char="»"/>
                  <a:defRPr sz="2000">
                    <a:solidFill>
                      <a:srgbClr val="33333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196" name="Rectangle 1118"/>
          <p:cNvSpPr>
            <a:spLocks noChangeArrowheads="1"/>
          </p:cNvSpPr>
          <p:nvPr/>
        </p:nvSpPr>
        <p:spPr bwMode="auto">
          <a:xfrm>
            <a:off x="0" y="68199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tabLst>
                <a:tab pos="173038" algn="l"/>
                <a:tab pos="355600" algn="l"/>
                <a:tab pos="712788" algn="l"/>
              </a:tabLst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tabLst>
                <a:tab pos="173038" algn="l"/>
                <a:tab pos="355600" algn="l"/>
                <a:tab pos="712788" algn="l"/>
              </a:tabLst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tabLst>
                <a:tab pos="173038" algn="l"/>
                <a:tab pos="355600" algn="l"/>
                <a:tab pos="712788" algn="l"/>
              </a:tabLst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tabLst>
                <a:tab pos="173038" algn="l"/>
                <a:tab pos="355600" algn="l"/>
                <a:tab pos="712788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173038" algn="l"/>
                <a:tab pos="355600" algn="l"/>
                <a:tab pos="712788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173038" algn="l"/>
                <a:tab pos="355600" algn="l"/>
                <a:tab pos="712788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173038" algn="l"/>
                <a:tab pos="355600" algn="l"/>
                <a:tab pos="712788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173038" algn="l"/>
                <a:tab pos="355600" algn="l"/>
                <a:tab pos="712788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tabLst>
                <a:tab pos="173038" algn="l"/>
                <a:tab pos="355600" algn="l"/>
                <a:tab pos="712788" algn="l"/>
              </a:tabLst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latin typeface="Times" panose="02020603050405020304" pitchFamily="18" charset="0"/>
              </a:rPr>
              <a:t> </a:t>
            </a:r>
            <a:endParaRPr lang="en-GB" altLang="en-US" sz="1200">
              <a:solidFill>
                <a:schemeClr val="tx1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8197" name="Text Box 1119"/>
          <p:cNvSpPr txBox="1">
            <a:spLocks noChangeArrowheads="1"/>
          </p:cNvSpPr>
          <p:nvPr/>
        </p:nvSpPr>
        <p:spPr bwMode="auto">
          <a:xfrm>
            <a:off x="1066800" y="2286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Optimization Levels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745413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 smtClean="0"/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650"/>
              </a:spcBef>
            </a:pPr>
            <a:r>
              <a:rPr lang="en-GB" altLang="en-US" sz="2800" smtClean="0"/>
              <a:t>Example: design an addition overflow circuit, in accordance with the following specification: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981200"/>
            <a:ext cx="191135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295400"/>
            <a:ext cx="3808413" cy="58642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413"/>
              </a:spcBef>
            </a:pPr>
            <a:r>
              <a:rPr lang="en-GB" altLang="en-US" sz="1800" smtClean="0"/>
              <a:t>When the operation is addition and both addend and augend are +ve, overflow is indicated by a carry from the most significant digit (MSD) </a:t>
            </a:r>
          </a:p>
          <a:p>
            <a:pPr>
              <a:spcBef>
                <a:spcPts val="413"/>
              </a:spcBef>
            </a:pPr>
            <a:r>
              <a:rPr lang="en-GB" altLang="en-US" sz="1800" smtClean="0"/>
              <a:t>when the operation is addition and both addend and augend are -ve, overflow is indicated by the absence of carry from the MSD</a:t>
            </a:r>
          </a:p>
          <a:p>
            <a:pPr>
              <a:spcBef>
                <a:spcPts val="413"/>
              </a:spcBef>
            </a:pPr>
            <a:r>
              <a:rPr lang="en-GB" altLang="en-US" sz="1800" smtClean="0"/>
              <a:t>when the operation is subtraction and the minuend is +ve and the subtrahend -ve, overflow is indicated by a carry from the MSD</a:t>
            </a:r>
          </a:p>
          <a:p>
            <a:pPr>
              <a:spcBef>
                <a:spcPts val="413"/>
              </a:spcBef>
            </a:pPr>
            <a:r>
              <a:rPr lang="en-GB" altLang="en-US" sz="1800" smtClean="0"/>
              <a:t>when the operation is subtraction and the minuend is -ve and subtrahend is +ve, overflow is indicated by absence of a carry from the MSD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 autoUpdateAnimBg="0"/>
      <p:bldP spid="56323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286000" y="2667000"/>
            <a:ext cx="4722813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2163"/>
              </a:spcBef>
              <a:defRPr/>
            </a:pPr>
            <a:r>
              <a:rPr lang="en-GB" altLang="en-US" sz="8800" b="1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y MT" charset="0"/>
              </a:rPr>
              <a:t>THE END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822325" y="803275"/>
            <a:ext cx="3800475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u="sng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Design Process: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endParaRPr lang="en-GB" altLang="en-US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It starts with behavioural 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endParaRPr lang="en-GB" altLang="en-US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description, decomposing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endParaRPr lang="en-GB" altLang="en-US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the high level of constructs 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endParaRPr lang="en-GB" altLang="en-US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into more precise functional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endParaRPr lang="en-GB" altLang="en-US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units, then mapping these </a:t>
            </a: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endParaRPr lang="en-GB" altLang="en-US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units into physical elements.  </a:t>
            </a: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5410200" y="381000"/>
            <a:ext cx="3122613" cy="608013"/>
          </a:xfrm>
          <a:prstGeom prst="roundRect">
            <a:avLst>
              <a:gd name="adj" fmla="val 259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622925" y="422275"/>
            <a:ext cx="2760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System Specification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7010400" y="990600"/>
            <a:ext cx="0" cy="4572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5410200" y="1447800"/>
            <a:ext cx="3122613" cy="836613"/>
          </a:xfrm>
          <a:prstGeom prst="roundRect">
            <a:avLst>
              <a:gd name="adj" fmla="val 185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622925" y="1489075"/>
            <a:ext cx="2727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Architectural Design</a:t>
            </a:r>
          </a:p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(behavioural)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248400" y="2590800"/>
            <a:ext cx="1522413" cy="531813"/>
          </a:xfrm>
          <a:prstGeom prst="roundRect">
            <a:avLst>
              <a:gd name="adj" fmla="val 296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46800" rIns="18000" bIns="46800" anchor="ctr" anchorCtr="1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Analysis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143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5105400" y="19050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5105400" y="1905000"/>
            <a:ext cx="3048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8534400" y="1905000"/>
            <a:ext cx="1524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8686800" y="19050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7772400" y="2819400"/>
            <a:ext cx="9144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410200" y="3505200"/>
            <a:ext cx="3122613" cy="760413"/>
          </a:xfrm>
          <a:prstGeom prst="roundRect">
            <a:avLst>
              <a:gd name="adj" fmla="val 208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394325" y="3470275"/>
            <a:ext cx="3048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Design Implementation</a:t>
            </a:r>
          </a:p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(structural)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6629400" y="3124200"/>
            <a:ext cx="0" cy="381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7391400" y="3124200"/>
            <a:ext cx="0" cy="381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6248400" y="4495800"/>
            <a:ext cx="1522413" cy="531813"/>
          </a:xfrm>
          <a:prstGeom prst="roundRect">
            <a:avLst>
              <a:gd name="adj" fmla="val 296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46800" rIns="18000" bIns="46800" anchor="ctr" anchorCtr="1"/>
          <a:lstStyle>
            <a:lvl1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Analysis</a:t>
            </a: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>
            <a:off x="7772400" y="4724400"/>
            <a:ext cx="9144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8686800" y="38100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H="1">
            <a:off x="8534400" y="3810000"/>
            <a:ext cx="1524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5105400" y="4724400"/>
            <a:ext cx="1143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5105400" y="3810000"/>
            <a:ext cx="0" cy="914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5105400" y="3810000"/>
            <a:ext cx="3048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5486400" y="5181600"/>
            <a:ext cx="3048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Design Implementation</a:t>
            </a:r>
          </a:p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(Physical)</a:t>
            </a: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5410200" y="5181600"/>
            <a:ext cx="3122613" cy="760413"/>
          </a:xfrm>
          <a:prstGeom prst="roundRect">
            <a:avLst>
              <a:gd name="adj" fmla="val 208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100000"/>
              <a:buFont typeface="StarBats" charset="0"/>
              <a:buChar char="Ô"/>
              <a:defRPr sz="32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578963"/>
              </a:buClr>
              <a:buSzPct val="50000"/>
              <a:buFont typeface="StarBats" charset="0"/>
              <a:buChar char="l"/>
              <a:defRPr sz="28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·"/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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6324600" y="6172200"/>
            <a:ext cx="1370013" cy="303213"/>
          </a:xfrm>
          <a:prstGeom prst="roundRect">
            <a:avLst>
              <a:gd name="adj" fmla="val 519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46800" rIns="18000" bIns="46800" anchor="ctr" anchorCtr="1"/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538"/>
              </a:spcBef>
              <a:defRPr/>
            </a:pPr>
            <a:r>
              <a:rPr lang="en-GB" altLang="en-US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Analysis</a:t>
            </a:r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V="1">
            <a:off x="7315200" y="5029200"/>
            <a:ext cx="0" cy="1524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 flipH="1">
            <a:off x="7696200" y="6324600"/>
            <a:ext cx="9144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V="1">
            <a:off x="8610600" y="5638800"/>
            <a:ext cx="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H="1">
            <a:off x="8534400" y="5638800"/>
            <a:ext cx="762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H="1">
            <a:off x="5181600" y="6324600"/>
            <a:ext cx="1143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V="1">
            <a:off x="5181600" y="5638800"/>
            <a:ext cx="0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5181600" y="5638800"/>
            <a:ext cx="2286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utoUpdateAnimBg="0"/>
      <p:bldP spid="8194" grpId="0" animBg="1"/>
      <p:bldP spid="8195" grpId="0" autoUpdateAnimBg="0"/>
      <p:bldP spid="8196" grpId="0" animBg="1"/>
      <p:bldP spid="8197" grpId="0" animBg="1"/>
      <p:bldP spid="8198" grpId="0" autoUpdateAnimBg="0"/>
      <p:bldP spid="8199" grpId="0" animBg="1" autoUpdateAnimBg="0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utoUpdateAnimBg="0"/>
      <p:bldP spid="8208" grpId="0" animBg="1"/>
      <p:bldP spid="8209" grpId="0" animBg="1"/>
      <p:bldP spid="8210" grpId="0" animBg="1" autoUpdateAnimBg="0"/>
      <p:bldP spid="8211" grpId="0" animBg="1"/>
      <p:bldP spid="8212" grpId="0" animBg="1"/>
      <p:bldP spid="8213" grpId="0" animBg="1"/>
      <p:bldP spid="8214" grpId="0" animBg="1"/>
      <p:bldP spid="8215" grpId="0" animBg="1"/>
      <p:bldP spid="8216" grpId="0" animBg="1"/>
      <p:bldP spid="8217" grpId="0" autoUpdateAnimBg="0"/>
      <p:bldP spid="8218" grpId="0" animBg="1"/>
      <p:bldP spid="8219" grpId="0" animBg="1" autoUpdateAnimBg="0"/>
      <p:bldP spid="8220" grpId="0" animBg="1"/>
      <p:bldP spid="8221" grpId="0" animBg="1"/>
      <p:bldP spid="8222" grpId="0" animBg="1"/>
      <p:bldP spid="8223" grpId="0" animBg="1"/>
      <p:bldP spid="8224" grpId="0" animBg="1"/>
      <p:bldP spid="8225" grpId="0" animBg="1"/>
      <p:bldP spid="8226" grpId="0" animBg="1"/>
      <p:bldP spid="82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538"/>
              </a:spcBef>
            </a:pPr>
            <a:r>
              <a:rPr lang="en-GB" altLang="en-US" smtClean="0"/>
              <a:t>Design Strategies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0813" cy="41132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1025"/>
              </a:spcBef>
            </a:pPr>
            <a:r>
              <a:rPr lang="en-GB" altLang="en-US" b="1" dirty="0" smtClean="0">
                <a:solidFill>
                  <a:srgbClr val="C00000"/>
                </a:solidFill>
              </a:rPr>
              <a:t>Hierarchy</a:t>
            </a:r>
          </a:p>
          <a:p>
            <a:pPr lvl="1">
              <a:spcBef>
                <a:spcPts val="738"/>
              </a:spcBef>
            </a:pPr>
            <a:r>
              <a:rPr lang="en-GB" altLang="en-US" dirty="0" smtClean="0"/>
              <a:t>A repeated process of dividing large modules into smaller sub-modules until the complexity of sub-modules are at an appropriately comprehensible level of detail.</a:t>
            </a:r>
          </a:p>
          <a:p>
            <a:pPr lvl="1">
              <a:spcBef>
                <a:spcPts val="738"/>
              </a:spcBef>
            </a:pPr>
            <a:r>
              <a:rPr lang="en-GB" altLang="en-US" dirty="0" smtClean="0"/>
              <a:t>Parallel hierarchy is implemented in all domains. 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utoUpdateAnimBg="0"/>
      <p:bldP spid="92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/>
          </p:nvPr>
        </p:nvSpPr>
        <p:spPr>
          <a:xfrm>
            <a:off x="533400" y="1371600"/>
            <a:ext cx="7770813" cy="5078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t"/>
          <a:lstStyle/>
          <a:p>
            <a:pPr>
              <a:spcBef>
                <a:spcPts val="1025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2800" b="1" dirty="0" smtClean="0">
                <a:solidFill>
                  <a:srgbClr val="C00000"/>
                </a:solidFill>
              </a:rPr>
              <a:t>Regularity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400" dirty="0" smtClean="0">
                <a:solidFill>
                  <a:srgbClr val="333333"/>
                </a:solidFill>
              </a:rPr>
              <a:t>Divide the hierarchy in to similar building blocks whenever possible.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400" dirty="0" smtClean="0">
                <a:solidFill>
                  <a:srgbClr val="333333"/>
                </a:solidFill>
              </a:rPr>
              <a:t>Some programmability could be added to achieve regularity.</a:t>
            </a:r>
          </a:p>
          <a:p>
            <a:pPr>
              <a:spcBef>
                <a:spcPts val="1025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2800" b="1" dirty="0" smtClean="0">
                <a:solidFill>
                  <a:srgbClr val="C00000"/>
                </a:solidFill>
              </a:rPr>
              <a:t>Modularity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400" dirty="0" smtClean="0">
                <a:solidFill>
                  <a:srgbClr val="333333"/>
                </a:solidFill>
              </a:rPr>
              <a:t>Well defined behavioural, structural and physical interface.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400" dirty="0" smtClean="0">
                <a:solidFill>
                  <a:srgbClr val="333333"/>
                </a:solidFill>
              </a:rPr>
              <a:t>Helps: divide tasks into well defined modules, design integration, aids in team design.</a:t>
            </a:r>
          </a:p>
          <a:p>
            <a:pPr>
              <a:spcBef>
                <a:spcPts val="1025"/>
              </a:spcBef>
              <a:buClr>
                <a:srgbClr val="578963"/>
              </a:buClr>
              <a:buSzPct val="100000"/>
              <a:buFont typeface="StarBats" charset="0"/>
              <a:buChar char="Ô"/>
              <a:defRPr/>
            </a:pPr>
            <a:r>
              <a:rPr lang="en-GB" altLang="en-US" sz="2800" b="1" dirty="0" smtClean="0">
                <a:solidFill>
                  <a:srgbClr val="C00000"/>
                </a:solidFill>
              </a:rPr>
              <a:t>Locality</a:t>
            </a:r>
          </a:p>
          <a:p>
            <a:pPr marL="742950" lvl="1" indent="-285750">
              <a:spcBef>
                <a:spcPts val="738"/>
              </a:spcBef>
              <a:buClr>
                <a:srgbClr val="578963"/>
              </a:buClr>
              <a:buSzPct val="50000"/>
              <a:buFont typeface="StarBats" charset="0"/>
              <a:buChar char="l"/>
              <a:defRPr/>
            </a:pPr>
            <a:r>
              <a:rPr lang="en-GB" altLang="en-US" sz="2400" dirty="0" smtClean="0">
                <a:solidFill>
                  <a:srgbClr val="333333"/>
                </a:solidFill>
              </a:rPr>
              <a:t>Internals of the modules are unimportant to any exterior interface.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533400"/>
            <a:ext cx="7770813" cy="1141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Tx/>
              <a:buSzTx/>
              <a:buFontTx/>
              <a:buNone/>
              <a:defRPr/>
            </a:pPr>
            <a:r>
              <a:rPr lang="en-US" altLang="en-US" sz="4400" smtClean="0">
                <a:solidFill>
                  <a:srgbClr val="004C2B"/>
                </a:solidFill>
              </a:rPr>
              <a:t>A Structured Design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2143</Words>
  <Application>Microsoft Office PowerPoint</Application>
  <PresentationFormat>On-screen Show (4:3)</PresentationFormat>
  <Paragraphs>539</Paragraphs>
  <Slides>62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SimSun</vt:lpstr>
      <vt:lpstr>Andy MT</vt:lpstr>
      <vt:lpstr>Arial</vt:lpstr>
      <vt:lpstr>Marlett</vt:lpstr>
      <vt:lpstr>StarBats</vt:lpstr>
      <vt:lpstr>Times</vt:lpstr>
      <vt:lpstr>Times New Roman</vt:lpstr>
      <vt:lpstr>Default Design</vt:lpstr>
      <vt:lpstr>PowerPoint Presentation</vt:lpstr>
      <vt:lpstr>PowerPoint Presentation</vt:lpstr>
      <vt:lpstr>System Design Description</vt:lpstr>
      <vt:lpstr>PowerPoint Presentation</vt:lpstr>
      <vt:lpstr>PowerPoint Presentation</vt:lpstr>
      <vt:lpstr>PowerPoint Presentation</vt:lpstr>
      <vt:lpstr>PowerPoint Presentation</vt:lpstr>
      <vt:lpstr>Design Strategies</vt:lpstr>
      <vt:lpstr>A Structured Design</vt:lpstr>
      <vt:lpstr>PowerPoint Presentation</vt:lpstr>
      <vt:lpstr>PowerPoint Presentation</vt:lpstr>
      <vt:lpstr>PowerPoint Presentation</vt:lpstr>
      <vt:lpstr>PowerPoint Presentation</vt:lpstr>
      <vt:lpstr>IC Design Methodology</vt:lpstr>
      <vt:lpstr>Functional Description</vt:lpstr>
      <vt:lpstr>Specifications</vt:lpstr>
      <vt:lpstr>Specification, continued</vt:lpstr>
      <vt:lpstr>Device Specification</vt:lpstr>
      <vt:lpstr>Example:</vt:lpstr>
      <vt:lpstr>Functional Specification</vt:lpstr>
      <vt:lpstr>Operating characteristics   Absolute maximum stress ratings.  Example:</vt:lpstr>
      <vt:lpstr>Requirements</vt:lpstr>
      <vt:lpstr>Input characteristics. Example chart: (V reference is VSS = 0, temperature range is 0oC to 70oC) </vt:lpstr>
      <vt:lpstr>Output Interface Characteristics Example chart: (VSS = 0, T range 0oC to 70oC</vt:lpstr>
      <vt:lpstr>AC description Timing diagram: include well-labelled signal drawings of all significant input and output relationships, rise and fall times, data set-up and hold times. Indicate the voltage range over which timing must be guaranteed</vt:lpstr>
      <vt:lpstr>Example: timing diagram and chart</vt:lpstr>
      <vt:lpstr>Specs (continued)</vt:lpstr>
      <vt:lpstr>Critical Path</vt:lpstr>
      <vt:lpstr>Test Description</vt:lpstr>
      <vt:lpstr>PowerPoint Presentation</vt:lpstr>
      <vt:lpstr>System Level Design</vt:lpstr>
      <vt:lpstr>System Level design (Continued)</vt:lpstr>
      <vt:lpstr>PowerPoint Presentation</vt:lpstr>
      <vt:lpstr>PowerPoint Presentation</vt:lpstr>
      <vt:lpstr>PowerPoint Presentation</vt:lpstr>
      <vt:lpstr>PowerPoint Presentation</vt:lpstr>
      <vt:lpstr>AIMs</vt:lpstr>
      <vt:lpstr>Logic Design</vt:lpstr>
      <vt:lpstr>Logic Level design (Continued)</vt:lpstr>
      <vt:lpstr>Logic Simulation</vt:lpstr>
      <vt:lpstr>Logic Simulation (Continued)</vt:lpstr>
      <vt:lpstr>PowerPoint Presentation</vt:lpstr>
      <vt:lpstr>PowerPoint Presentation</vt:lpstr>
      <vt:lpstr>Timing Verification</vt:lpstr>
      <vt:lpstr>Simulator uses a set of equations to calculate exact delays</vt:lpstr>
      <vt:lpstr>Timing Verification (Continued)</vt:lpstr>
      <vt:lpstr>Timing</vt:lpstr>
      <vt:lpstr>Timing</vt:lpstr>
      <vt:lpstr>Structural layout synthesis</vt:lpstr>
      <vt:lpstr>PowerPoint Presentation</vt:lpstr>
      <vt:lpstr>Placement and routing</vt:lpstr>
      <vt:lpstr>PowerPoint Presentation</vt:lpstr>
      <vt:lpstr>Layout</vt:lpstr>
      <vt:lpstr>Testing</vt:lpstr>
      <vt:lpstr>Timing Analysis</vt:lpstr>
      <vt:lpstr>Types of Testing</vt:lpstr>
      <vt:lpstr>PowerPoint Presentation</vt:lpstr>
      <vt:lpstr>Binary Arithmetic</vt:lpstr>
      <vt:lpstr>PowerPoint Presentation</vt:lpstr>
      <vt:lpstr>PowerPoint Presentation</vt:lpstr>
      <vt:lpstr>Example: design an addition overflow circuit, in accordance with the following specification: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Design Description</dc:title>
  <dc:creator>mojtaba kahrizi</dc:creator>
  <cp:lastModifiedBy>Asim J. Al-Khalili</cp:lastModifiedBy>
  <cp:revision>22</cp:revision>
  <cp:lastPrinted>2000-11-23T20:59:19Z</cp:lastPrinted>
  <dcterms:created xsi:type="dcterms:W3CDTF">1999-05-07T02:17:44Z</dcterms:created>
  <dcterms:modified xsi:type="dcterms:W3CDTF">2017-09-11T20:15:23Z</dcterms:modified>
</cp:coreProperties>
</file>